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7" r:id="rId46"/>
    <p:sldId id="308" r:id="rId47"/>
    <p:sldId id="309" r:id="rId48"/>
    <p:sldId id="310" r:id="rId49"/>
    <p:sldId id="311" r:id="rId50"/>
    <p:sldId id="312" r:id="rId51"/>
    <p:sldId id="313" r:id="rId52"/>
    <p:sldId id="314" r:id="rId53"/>
    <p:sldId id="315" r:id="rId54"/>
    <p:sldId id="316" r:id="rId55"/>
    <p:sldId id="317" r:id="rId56"/>
    <p:sldId id="318" r:id="rId57"/>
    <p:sldId id="319" r:id="rId58"/>
    <p:sldId id="320" r:id="rId59"/>
    <p:sldId id="321" r:id="rId60"/>
    <p:sldId id="322" r:id="rId61"/>
    <p:sldId id="323" r:id="rId62"/>
    <p:sldId id="324" r:id="rId63"/>
    <p:sldId id="325" r:id="rId64"/>
    <p:sldId id="326" r:id="rId65"/>
    <p:sldId id="327" r:id="rId66"/>
  </p:sldIdLst>
  <p:sldSz cx="9144000" cy="6858000" type="screen4x3"/>
  <p:notesSz cx="6858000" cy="9144000"/>
  <p:custDataLst>
    <p:tags r:id="rId67"/>
  </p:custDataLst>
  <p:defaultTextStyle>
    <a:defPPr>
      <a:defRPr lang="ru-RU"/>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D3FA"/>
    <a:srgbClr val="FC1010"/>
    <a:srgbClr val="F616C6"/>
    <a:srgbClr val="FFCCCC"/>
    <a:srgbClr val="FF0000"/>
    <a:srgbClr val="BA0A4D"/>
    <a:srgbClr val="F1F123"/>
    <a:srgbClr val="5BEB2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31"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gs" Target="tags/tag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E0BC388E-2A5B-4412-99FD-3884D87AA5A1}" type="datetimeFigureOut">
              <a:rPr lang="ru-RU"/>
              <a:pPr>
                <a:defRPr/>
              </a:pPr>
              <a:t>21.03.2016</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FEE88F1-6220-46B5-8D24-8F3D817091DE}" type="slidenum">
              <a:rPr lang="ru-RU"/>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A71AE46-4E9C-4FD2-88A7-1C41891DE224}" type="datetimeFigureOut">
              <a:rPr lang="ru-RU"/>
              <a:pPr>
                <a:defRPr/>
              </a:pPr>
              <a:t>21.03.2016</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341FAF4-0B8B-4152-AA9F-4D53A9182124}" type="slidenum">
              <a:rPr lang="ru-RU"/>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D8AEAF9-8531-41AF-9F10-62455C7F3A0D}" type="datetimeFigureOut">
              <a:rPr lang="ru-RU"/>
              <a:pPr>
                <a:defRPr/>
              </a:pPr>
              <a:t>21.03.2016</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0DFDBCB-B574-4C18-87A1-2C8641C387EA}" type="slidenum">
              <a:rPr lang="ru-RU"/>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5B60524-0F09-4DE9-8DC6-94BEAA3515C1}" type="datetimeFigureOut">
              <a:rPr lang="ru-RU"/>
              <a:pPr>
                <a:defRPr/>
              </a:pPr>
              <a:t>21.03.2016</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80DDF59-8537-4F9C-8E84-3D6F4A8A84A0}" type="slidenum">
              <a:rPr lang="ru-RU"/>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EA4409E1-59BD-4B2A-BE6B-D9E5B389DB55}" type="datetimeFigureOut">
              <a:rPr lang="ru-RU"/>
              <a:pPr>
                <a:defRPr/>
              </a:pPr>
              <a:t>21.03.2016</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0A2077C-6413-4399-A09E-98674F7FCFFB}" type="slidenum">
              <a:rPr lang="ru-RU"/>
              <a:pPr>
                <a:defRPr/>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24B5715E-D40C-4D94-AC2C-31B47292733D}" type="datetimeFigureOut">
              <a:rPr lang="ru-RU"/>
              <a:pPr>
                <a:defRPr/>
              </a:pPr>
              <a:t>21.03.2016</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E18FC39-B9DF-480B-B52D-104D70F3052A}" type="slidenum">
              <a:rPr lang="ru-RU"/>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DB1EC396-D98A-44DA-A69B-6B3E24C1C806}" type="datetimeFigureOut">
              <a:rPr lang="ru-RU"/>
              <a:pPr>
                <a:defRPr/>
              </a:pPr>
              <a:t>21.03.2016</a:t>
            </a:fld>
            <a:endParaRPr lang="ru-RU" dirty="0"/>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531CB1A7-CA25-4BA3-B0AD-1F67A3EDBB65}" type="slidenum">
              <a:rPr lang="ru-RU"/>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857A2C31-7D66-4E03-9627-3CB2C8ABDF0C}" type="datetimeFigureOut">
              <a:rPr lang="ru-RU"/>
              <a:pPr>
                <a:defRPr/>
              </a:pPr>
              <a:t>21.03.2016</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AE2A9E1B-C354-4974-BB5E-9EE70B7736A4}" type="slidenum">
              <a:rPr lang="ru-RU"/>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07C7F2BE-5431-40FC-8AA8-ED3C1E7D620B}" type="datetimeFigureOut">
              <a:rPr lang="ru-RU"/>
              <a:pPr>
                <a:defRPr/>
              </a:pPr>
              <a:t>21.03.2016</a:t>
            </a:fld>
            <a:endParaRPr lang="ru-RU" dirty="0"/>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D948B725-C2B7-4722-A4E6-3CD03D6E73A8}" type="slidenum">
              <a:rPr lang="ru-RU"/>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78E62B51-70C2-40BB-A191-623DBEBAD7D3}" type="datetimeFigureOut">
              <a:rPr lang="ru-RU"/>
              <a:pPr>
                <a:defRPr/>
              </a:pPr>
              <a:t>21.03.2016</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E7F5367-5BE1-4BA6-BD69-AF9C3EA1E826}" type="slidenum">
              <a:rPr lang="ru-RU"/>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dirty="0" smtClean="0"/>
              <a:t>Вставка рисунка</a:t>
            </a:r>
            <a:endParaRPr lang="ru-RU" noProof="0"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542F1CC9-D4EC-4307-BA48-2E7140D30277}" type="datetimeFigureOut">
              <a:rPr lang="ru-RU"/>
              <a:pPr>
                <a:defRPr/>
              </a:pPr>
              <a:t>21.03.2016</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0FDEE95-6630-4D42-9C75-4530F569CEC0}" type="slidenum">
              <a:rPr lang="ru-RU"/>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r="-1000"/>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FB37F99-38D8-40D5-A872-BABF3E6B83E7}" type="datetimeFigureOut">
              <a:rPr lang="ru-RU"/>
              <a:pPr>
                <a:defRPr/>
              </a:pPr>
              <a:t>21.03.2016</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86B8D528-E818-48BC-BE44-A3D90F4EC14E}"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audio" Target="../media/audio1.wav"/><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21.xml"/><Relationship Id="rId13" Type="http://schemas.openxmlformats.org/officeDocument/2006/relationships/slide" Target="slide35.xml"/><Relationship Id="rId18" Type="http://schemas.openxmlformats.org/officeDocument/2006/relationships/slide" Target="slide56.xml"/><Relationship Id="rId3" Type="http://schemas.openxmlformats.org/officeDocument/2006/relationships/slide" Target="slide5.xml"/><Relationship Id="rId21" Type="http://schemas.openxmlformats.org/officeDocument/2006/relationships/slide" Target="slide62.xml"/><Relationship Id="rId7" Type="http://schemas.openxmlformats.org/officeDocument/2006/relationships/slide" Target="slide19.xml"/><Relationship Id="rId12" Type="http://schemas.openxmlformats.org/officeDocument/2006/relationships/slide" Target="slide33.xml"/><Relationship Id="rId17" Type="http://schemas.openxmlformats.org/officeDocument/2006/relationships/slide" Target="slide54.xml"/><Relationship Id="rId2" Type="http://schemas.openxmlformats.org/officeDocument/2006/relationships/slide" Target="slide3.xml"/><Relationship Id="rId16" Type="http://schemas.openxmlformats.org/officeDocument/2006/relationships/slide" Target="slide52.xml"/><Relationship Id="rId20" Type="http://schemas.openxmlformats.org/officeDocument/2006/relationships/slide" Target="slide60.xml"/><Relationship Id="rId1" Type="http://schemas.openxmlformats.org/officeDocument/2006/relationships/slideLayout" Target="../slideLayouts/slideLayout2.xml"/><Relationship Id="rId6" Type="http://schemas.openxmlformats.org/officeDocument/2006/relationships/slide" Target="slide17.xml"/><Relationship Id="rId11" Type="http://schemas.openxmlformats.org/officeDocument/2006/relationships/slide" Target="slide31.xml"/><Relationship Id="rId5" Type="http://schemas.openxmlformats.org/officeDocument/2006/relationships/slide" Target="slide9.xml"/><Relationship Id="rId15" Type="http://schemas.openxmlformats.org/officeDocument/2006/relationships/slide" Target="slide39.xml"/><Relationship Id="rId10" Type="http://schemas.openxmlformats.org/officeDocument/2006/relationships/slide" Target="slide25.xml"/><Relationship Id="rId19" Type="http://schemas.openxmlformats.org/officeDocument/2006/relationships/slide" Target="slide58.xml"/><Relationship Id="rId4" Type="http://schemas.openxmlformats.org/officeDocument/2006/relationships/slide" Target="slide7.xml"/><Relationship Id="rId9" Type="http://schemas.openxmlformats.org/officeDocument/2006/relationships/slide" Target="slide23.xml"/><Relationship Id="rId14" Type="http://schemas.openxmlformats.org/officeDocument/2006/relationships/slide" Target="slide37.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audio" Target="file:///C:\Users\&#1090;&#1077;&#1093;&#1085;&#1086;\Downloads\&#1051;&#1091;&#1095;&#1096;&#1072;&#1103;%20&#1082;&#1083;&#1072;&#1089;&#1089;&#1080;&#1082;&#1072;%20&#1074;%20&#1086;&#1073;&#1088;&#1072;&#1073;&#1086;&#1090;&#1082;&#1077;%20Vol.2\013%20Marek%20&amp;%20Vasek%20-%20Tarantella.mp3" TargetMode="External"/></Relationships>
</file>

<file path=ppt/slides/_rels/slide3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audio" Target="../media/audio1.wav"/><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audio" Target="../media/audio1.wav"/><Relationship Id="rId4" Type="http://schemas.openxmlformats.org/officeDocument/2006/relationships/image" Target="../media/image3.png"/></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7.xml"/><Relationship Id="rId1" Type="http://schemas.openxmlformats.org/officeDocument/2006/relationships/audio" Target="file:///C:\Users\&#1090;&#1077;&#1093;&#1085;&#1086;\Downloads\&#1051;&#1091;&#1095;&#1096;&#1072;&#1103;%20&#1082;&#1083;&#1072;&#1089;&#1089;&#1080;&#1082;&#1072;%20&#1074;%20&#1086;&#1073;&#1088;&#1072;&#1073;&#1086;&#1090;&#1082;&#1077;%20Vol.2\022%20The%20Ventures%20-%20Beethoven%20Five.mp3" TargetMode="External"/></Relationships>
</file>

<file path=ppt/slides/_rels/slide3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audio" Target="../media/audio1.wav"/><Relationship Id="rId4" Type="http://schemas.openxmlformats.org/officeDocument/2006/relationships/image" Target="../media/image3.png"/></Relationships>
</file>

<file path=ppt/slides/_rels/slide3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audio" Target="file:///C:\Users\&#1090;&#1077;&#1093;&#1085;&#1086;\Downloads\&#1056;&#1114;&#1057;&#1107;&#1056;&#183;&#1057;&#8249;&#1056;&#1108;&#1056;&#176;_&#1057;&#8225;&#1056;&#1105;&#1057;&#1027;&#1056;&#187;&#1056;&#176;_&#1056;&#1119;&#1056;&#1105;.mp3" TargetMode="Externa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audio" Target="../media/audio1.wav"/><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audio" Target="../media/audio1.wav"/><Relationship Id="rId4" Type="http://schemas.openxmlformats.org/officeDocument/2006/relationships/image" Target="../media/image3.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8" Type="http://schemas.openxmlformats.org/officeDocument/2006/relationships/hyperlink" Target="https://ru.wikipedia.org/wiki/%D0%96%D0%B8%D0%B2%D0%BE%D1%82%D0%BD%D1%8B%D0%B5" TargetMode="External"/><Relationship Id="rId3" Type="http://schemas.openxmlformats.org/officeDocument/2006/relationships/hyperlink" Target="https://ru.wikipedia.org/wiki/%D0%95%D0%B2%D1%80%D0%BE%D0%BF%D0%B0" TargetMode="External"/><Relationship Id="rId7" Type="http://schemas.openxmlformats.org/officeDocument/2006/relationships/hyperlink" Target="https://ru.wikipedia.org/wiki/%D0%A7%D0%B5%D0%BB%D0%BE%D0%B2%D0%B5%D0%BA" TargetMode="External"/><Relationship Id="rId2" Type="http://schemas.openxmlformats.org/officeDocument/2006/relationships/hyperlink" Target="https://ru.wikipedia.org/wiki/Annelida" TargetMode="External"/><Relationship Id="rId1" Type="http://schemas.openxmlformats.org/officeDocument/2006/relationships/slideLayout" Target="../slideLayouts/slideLayout7.xml"/><Relationship Id="rId6" Type="http://schemas.openxmlformats.org/officeDocument/2006/relationships/hyperlink" Target="https://ru.wikipedia.org/wiki/%D0%9A%D1%80%D0%BE%D0%B2%D1%8C" TargetMode="External"/><Relationship Id="rId5" Type="http://schemas.openxmlformats.org/officeDocument/2006/relationships/hyperlink" Target="https://ru.wikipedia.org/wiki/%D0%9F%D0%B0%D1%80%D0%B0%D0%B7%D0%B8%D1%82%D0%B8%D0%B7%D0%BC" TargetMode="External"/><Relationship Id="rId4" Type="http://schemas.openxmlformats.org/officeDocument/2006/relationships/hyperlink" Target="https://ru.wikipedia.org/wiki/%D0%A0%D0%BE%D1%81%D1%81%D0%B8%D1%8F" TargetMode="External"/></Relationships>
</file>

<file path=ppt/slides/_rels/slide6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 Target="slide2.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audio" Target="file:///C:\Users\&#1090;&#1077;&#1093;&#1085;&#1086;\Downloads\&#1051;&#1091;&#1095;&#1096;&#1072;&#1103;%20&#1082;&#1083;&#1072;&#1089;&#1089;&#1080;&#1082;&#1072;%20&#1074;%20&#1086;&#1073;&#1088;&#1072;&#1073;&#1086;&#1090;&#1082;&#1077;%20Vol.2\007%20Yo-Yo%20Ma%20-%20Allegro%20Prestissimo.mp3" TargetMode="Externa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7.xml"/><Relationship Id="rId1" Type="http://schemas.openxmlformats.org/officeDocument/2006/relationships/audio" Target="../media/audio1.wav"/><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audio" Target="file:///C:\Users\&#1090;&#1077;&#1093;&#1085;&#1086;\Downloads\&#1051;&#1091;&#1095;&#1096;&#1072;&#1103;%20&#1082;&#1083;&#1072;&#1089;&#1089;&#1080;&#1082;&#1072;%20&#1074;%20&#1086;&#1073;&#1088;&#1072;&#1073;&#1086;&#1090;&#1082;&#1077;%20Vol.2\001%20Ekseption%20-%20Traumerie.mp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H:\Documents and Settings\Aida\Рабочий стол\ТЕКСТУРЫ и фоны, клипарты\3 ЧАСТЬ!!!\1260914944.png"/>
          <p:cNvPicPr>
            <a:picLocks noChangeAspect="1" noChangeArrowheads="1"/>
          </p:cNvPicPr>
          <p:nvPr/>
        </p:nvPicPr>
        <p:blipFill>
          <a:blip r:embed="rId2" cstate="print"/>
          <a:srcRect/>
          <a:stretch>
            <a:fillRect/>
          </a:stretch>
        </p:blipFill>
        <p:spPr bwMode="auto">
          <a:xfrm>
            <a:off x="7786688" y="357188"/>
            <a:ext cx="1028700" cy="1123950"/>
          </a:xfrm>
          <a:prstGeom prst="rect">
            <a:avLst/>
          </a:prstGeom>
          <a:noFill/>
          <a:ln w="9525">
            <a:noFill/>
            <a:miter lim="800000"/>
            <a:headEnd/>
            <a:tailEnd/>
          </a:ln>
        </p:spPr>
      </p:pic>
      <p:sp>
        <p:nvSpPr>
          <p:cNvPr id="3" name="Прямоугольник 2"/>
          <p:cNvSpPr/>
          <p:nvPr/>
        </p:nvSpPr>
        <p:spPr>
          <a:xfrm>
            <a:off x="1071538" y="1285860"/>
            <a:ext cx="7929617" cy="3046988"/>
          </a:xfrm>
          <a:prstGeom prst="rect">
            <a:avLst/>
          </a:prstGeom>
          <a:noFill/>
        </p:spPr>
        <p:txBody>
          <a:bodyPr>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defRPr/>
            </a:pPr>
            <a:r>
              <a:rPr lang="ru-RU" sz="4800" b="1" dirty="0">
                <a:ln/>
                <a:solidFill>
                  <a:srgbClr val="BA0A4D"/>
                </a:solidFill>
                <a:latin typeface="Arial" charset="0"/>
              </a:rPr>
              <a:t>ИНТЕЛЛЕКТУАЛЬНАЯ</a:t>
            </a:r>
          </a:p>
          <a:p>
            <a:pPr algn="ctr">
              <a:defRPr/>
            </a:pPr>
            <a:r>
              <a:rPr lang="ru-RU" sz="4800" b="1" dirty="0">
                <a:ln/>
                <a:solidFill>
                  <a:srgbClr val="BA0A4D"/>
                </a:solidFill>
                <a:latin typeface="Arial" charset="0"/>
              </a:rPr>
              <a:t> ИГРА</a:t>
            </a:r>
          </a:p>
          <a:p>
            <a:pPr algn="ctr">
              <a:defRPr/>
            </a:pPr>
            <a:r>
              <a:rPr lang="ru-RU" sz="4800" b="1" dirty="0">
                <a:ln/>
                <a:solidFill>
                  <a:srgbClr val="BA0A4D"/>
                </a:solidFill>
                <a:latin typeface="Arial" charset="0"/>
              </a:rPr>
              <a:t>«СЧАСЛИВЫЙ СЛУЧАЙ»</a:t>
            </a:r>
          </a:p>
          <a:p>
            <a:pPr algn="ctr">
              <a:defRPr/>
            </a:pPr>
            <a:r>
              <a:rPr lang="ru-RU" sz="4800" b="1" dirty="0">
                <a:ln/>
                <a:solidFill>
                  <a:srgbClr val="BA0A4D"/>
                </a:solidFill>
                <a:latin typeface="Arial" charset="0"/>
              </a:rPr>
              <a:t>МАТЕМАТИКА +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7813" y="836613"/>
            <a:ext cx="5857875" cy="3416300"/>
          </a:xfrm>
          <a:prstGeom prst="rect">
            <a:avLst/>
          </a:prstGeom>
          <a:noFill/>
        </p:spPr>
        <p:txBody>
          <a:bodyPr>
            <a:spAutoFit/>
          </a:bodyPr>
          <a:lstStyle/>
          <a:p>
            <a:pPr>
              <a:defRPr/>
            </a:pPr>
            <a:r>
              <a:rPr lang="ru-RU" sz="3600" dirty="0">
                <a:latin typeface="Arial" charset="0"/>
              </a:rPr>
              <a:t>    </a:t>
            </a:r>
            <a:r>
              <a:rPr lang="ru-RU" sz="3600" b="1" u="sng" dirty="0">
                <a:solidFill>
                  <a:srgbClr val="C00000"/>
                </a:solidFill>
                <a:latin typeface="Arial" charset="0"/>
              </a:rPr>
              <a:t>ОТВЕТ:</a:t>
            </a:r>
            <a:r>
              <a:rPr lang="ru-RU" sz="3600" b="1" dirty="0">
                <a:latin typeface="Arial" charset="0"/>
              </a:rPr>
              <a:t/>
            </a:r>
            <a:br>
              <a:rPr lang="ru-RU" sz="3600" b="1" dirty="0">
                <a:latin typeface="Arial" charset="0"/>
              </a:rPr>
            </a:br>
            <a:r>
              <a:rPr lang="ru-RU" sz="3600" b="1" dirty="0">
                <a:latin typeface="Arial" charset="0"/>
              </a:rPr>
              <a:t/>
            </a:r>
            <a:br>
              <a:rPr lang="ru-RU" sz="3600" b="1" dirty="0">
                <a:latin typeface="Arial" charset="0"/>
              </a:rPr>
            </a:br>
            <a:r>
              <a:rPr lang="ru-RU" sz="3600" b="1" dirty="0">
                <a:latin typeface="Arial" charset="0"/>
              </a:rPr>
              <a:t/>
            </a:r>
            <a:br>
              <a:rPr lang="ru-RU" sz="3600" b="1" dirty="0">
                <a:latin typeface="Arial" charset="0"/>
              </a:rPr>
            </a:br>
            <a:r>
              <a:rPr lang="ru-RU" sz="3600" b="1" dirty="0">
                <a:latin typeface="Arial" charset="0"/>
              </a:rPr>
              <a:t>Пропорциональность.</a:t>
            </a:r>
          </a:p>
          <a:p>
            <a:pPr>
              <a:defRPr/>
            </a:pPr>
            <a:r>
              <a:rPr lang="ru-RU" sz="3600" b="1" dirty="0">
                <a:solidFill>
                  <a:schemeClr val="accent6">
                    <a:lumMod val="40000"/>
                    <a:lumOff val="60000"/>
                  </a:schemeClr>
                </a:solidFill>
                <a:latin typeface="Arial" charset="0"/>
              </a:rPr>
              <a:t>Например: поп, нал, стон, пир, лицо, просо…</a:t>
            </a:r>
          </a:p>
        </p:txBody>
      </p:sp>
      <p:sp>
        <p:nvSpPr>
          <p:cNvPr id="3" name="Нашивка 2">
            <a:hlinkClick r:id="rId3" action="ppaction://hlinksldjump"/>
          </p:cNvPr>
          <p:cNvSpPr/>
          <p:nvPr/>
        </p:nvSpPr>
        <p:spPr>
          <a:xfrm>
            <a:off x="8501063" y="6143625"/>
            <a:ext cx="484187"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1"/>
              </a:solidFill>
            </a:endParaRPr>
          </a:p>
        </p:txBody>
      </p:sp>
      <p:pic>
        <p:nvPicPr>
          <p:cNvPr id="4" name="j0212631.wav">
            <a:hlinkClick r:id="" action="ppaction://media"/>
          </p:cNvPr>
          <p:cNvPicPr>
            <a:picLocks noRot="1" noChangeAspect="1"/>
          </p:cNvPicPr>
          <p:nvPr>
            <a:wavAudioFile r:embed="rId1" name="j0214098.wav"/>
          </p:nvPr>
        </p:nvPicPr>
        <p:blipFill>
          <a:blip r:embed="rId4" cstate="print"/>
          <a:srcRect/>
          <a:stretch>
            <a:fillRect/>
          </a:stretch>
        </p:blipFill>
        <p:spPr bwMode="auto">
          <a:xfrm>
            <a:off x="1619251" y="4652963"/>
            <a:ext cx="864518" cy="86451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4745"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Прямоугольник 1"/>
          <p:cNvSpPr>
            <a:spLocks noChangeArrowheads="1"/>
          </p:cNvSpPr>
          <p:nvPr/>
        </p:nvSpPr>
        <p:spPr bwMode="auto">
          <a:xfrm>
            <a:off x="1143000" y="285750"/>
            <a:ext cx="2533650" cy="461963"/>
          </a:xfrm>
          <a:prstGeom prst="rect">
            <a:avLst/>
          </a:prstGeom>
          <a:noFill/>
          <a:ln w="9525">
            <a:noFill/>
            <a:miter lim="800000"/>
            <a:headEnd/>
            <a:tailEnd/>
          </a:ln>
        </p:spPr>
        <p:txBody>
          <a:bodyPr wrap="none">
            <a:spAutoFit/>
          </a:bodyPr>
          <a:lstStyle/>
          <a:p>
            <a:r>
              <a:rPr lang="ru-RU" sz="2400" b="1" i="1" u="sng">
                <a:solidFill>
                  <a:srgbClr val="C00000"/>
                </a:solidFill>
              </a:rPr>
              <a:t>Русский язык 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0188" y="785813"/>
            <a:ext cx="5715000" cy="2308225"/>
          </a:xfrm>
          <a:prstGeom prst="rect">
            <a:avLst/>
          </a:prstGeom>
          <a:noFill/>
        </p:spPr>
        <p:txBody>
          <a:bodyPr>
            <a:spAutoFit/>
          </a:bodyPr>
          <a:lstStyle/>
          <a:p>
            <a:pPr>
              <a:defRPr/>
            </a:pPr>
            <a:r>
              <a:rPr lang="ru-RU" sz="3600" b="1" dirty="0">
                <a:solidFill>
                  <a:srgbClr val="C00000"/>
                </a:solidFill>
                <a:latin typeface="Arial" charset="0"/>
              </a:rPr>
              <a:t>ОТВЕТ:</a:t>
            </a:r>
            <a:r>
              <a:rPr lang="ru-RU" sz="3600" b="1" dirty="0">
                <a:latin typeface="Arial" charset="0"/>
              </a:rPr>
              <a:t/>
            </a:r>
            <a:br>
              <a:rPr lang="ru-RU" sz="3600" b="1" dirty="0">
                <a:latin typeface="Arial" charset="0"/>
              </a:rPr>
            </a:br>
            <a:r>
              <a:rPr lang="ru-RU" sz="3600" b="1" dirty="0">
                <a:latin typeface="Arial" charset="0"/>
              </a:rPr>
              <a:t/>
            </a:r>
            <a:br>
              <a:rPr lang="ru-RU" sz="3600" b="1" dirty="0">
                <a:latin typeface="Arial" charset="0"/>
              </a:rPr>
            </a:br>
            <a:r>
              <a:rPr lang="ru-RU" sz="3600" b="1" dirty="0">
                <a:latin typeface="Arial" charset="0"/>
              </a:rPr>
              <a:t/>
            </a:r>
            <a:br>
              <a:rPr lang="ru-RU" sz="3600" b="1" dirty="0">
                <a:latin typeface="Arial" charset="0"/>
              </a:rPr>
            </a:br>
            <a:endParaRPr lang="ru-RU" sz="3600" b="1" dirty="0">
              <a:solidFill>
                <a:schemeClr val="accent6">
                  <a:lumMod val="40000"/>
                  <a:lumOff val="60000"/>
                </a:schemeClr>
              </a:solidFill>
              <a:latin typeface="Arial" charset="0"/>
            </a:endParaRPr>
          </a:p>
        </p:txBody>
      </p:sp>
      <p:sp>
        <p:nvSpPr>
          <p:cNvPr id="3" name="Нашивка 2">
            <a:hlinkClick r:id="rId2" action="ppaction://hlinksldjump"/>
          </p:cNvPr>
          <p:cNvSpPr/>
          <p:nvPr/>
        </p:nvSpPr>
        <p:spPr>
          <a:xfrm>
            <a:off x="8501063" y="6143625"/>
            <a:ext cx="484187"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Прямоугольник 1"/>
          <p:cNvSpPr>
            <a:spLocks noChangeArrowheads="1"/>
          </p:cNvSpPr>
          <p:nvPr/>
        </p:nvSpPr>
        <p:spPr bwMode="auto">
          <a:xfrm>
            <a:off x="1143000" y="214313"/>
            <a:ext cx="2533650" cy="461962"/>
          </a:xfrm>
          <a:prstGeom prst="rect">
            <a:avLst/>
          </a:prstGeom>
          <a:noFill/>
          <a:ln w="9525">
            <a:noFill/>
            <a:miter lim="800000"/>
            <a:headEnd/>
            <a:tailEnd/>
          </a:ln>
        </p:spPr>
        <p:txBody>
          <a:bodyPr wrap="none">
            <a:spAutoFit/>
          </a:bodyPr>
          <a:lstStyle/>
          <a:p>
            <a:r>
              <a:rPr lang="ru-RU" sz="2400" b="1" i="1" u="sng">
                <a:solidFill>
                  <a:srgbClr val="C00000"/>
                </a:solidFill>
              </a:rPr>
              <a:t>Русский язык 6</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14500" y="785813"/>
            <a:ext cx="4143375" cy="2862262"/>
          </a:xfrm>
          <a:prstGeom prst="rect">
            <a:avLst/>
          </a:prstGeom>
          <a:noFill/>
        </p:spPr>
        <p:txBody>
          <a:bodyPr>
            <a:spAutoFit/>
          </a:bodyPr>
          <a:lstStyle/>
          <a:p>
            <a:pPr>
              <a:defRPr/>
            </a:pPr>
            <a:r>
              <a:rPr lang="ru-RU" sz="3600" b="1" u="sng" dirty="0">
                <a:solidFill>
                  <a:srgbClr val="C00000"/>
                </a:solidFill>
                <a:latin typeface="Arial" charset="0"/>
              </a:rPr>
              <a:t>ОТВЕТ:</a:t>
            </a:r>
            <a:r>
              <a:rPr lang="ru-RU" sz="3600" b="1" dirty="0">
                <a:latin typeface="Arial" charset="0"/>
              </a:rPr>
              <a:t/>
            </a:r>
            <a:br>
              <a:rPr lang="ru-RU" sz="3600" b="1" dirty="0">
                <a:latin typeface="Arial" charset="0"/>
              </a:rPr>
            </a:br>
            <a:r>
              <a:rPr lang="ru-RU" sz="3600" b="1" dirty="0">
                <a:latin typeface="Arial" charset="0"/>
              </a:rPr>
              <a:t/>
            </a:r>
            <a:br>
              <a:rPr lang="ru-RU" sz="3600" b="1" dirty="0">
                <a:latin typeface="Arial" charset="0"/>
              </a:rPr>
            </a:br>
            <a:r>
              <a:rPr lang="ru-RU" sz="3600" b="1" dirty="0">
                <a:latin typeface="Arial" charset="0"/>
              </a:rPr>
              <a:t/>
            </a:r>
            <a:br>
              <a:rPr lang="ru-RU" sz="3600" b="1" dirty="0">
                <a:latin typeface="Arial" charset="0"/>
              </a:rPr>
            </a:br>
            <a:r>
              <a:rPr lang="ru-RU" sz="3600" b="1" dirty="0">
                <a:latin typeface="Arial" charset="0"/>
              </a:rPr>
              <a:t/>
            </a:r>
            <a:br>
              <a:rPr lang="ru-RU" sz="3600" b="1" dirty="0">
                <a:latin typeface="Arial" charset="0"/>
              </a:rPr>
            </a:br>
            <a:endParaRPr lang="ru-RU" sz="3600" b="1" dirty="0">
              <a:solidFill>
                <a:schemeClr val="accent6">
                  <a:lumMod val="40000"/>
                  <a:lumOff val="60000"/>
                </a:schemeClr>
              </a:solidFill>
              <a:latin typeface="Arial" charset="0"/>
            </a:endParaRPr>
          </a:p>
        </p:txBody>
      </p:sp>
      <p:sp>
        <p:nvSpPr>
          <p:cNvPr id="3" name="Нашивка 2">
            <a:hlinkClick r:id="rId2" action="ppaction://hlinksldjump"/>
          </p:cNvPr>
          <p:cNvSpPr/>
          <p:nvPr/>
        </p:nvSpPr>
        <p:spPr>
          <a:xfrm>
            <a:off x="8501063" y="6143625"/>
            <a:ext cx="484187"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Прямоугольник 1"/>
          <p:cNvSpPr>
            <a:spLocks noChangeArrowheads="1"/>
          </p:cNvSpPr>
          <p:nvPr/>
        </p:nvSpPr>
        <p:spPr bwMode="auto">
          <a:xfrm>
            <a:off x="1214438" y="214313"/>
            <a:ext cx="2533650" cy="461962"/>
          </a:xfrm>
          <a:prstGeom prst="rect">
            <a:avLst/>
          </a:prstGeom>
          <a:noFill/>
          <a:ln w="9525">
            <a:noFill/>
            <a:miter lim="800000"/>
            <a:headEnd/>
            <a:tailEnd/>
          </a:ln>
        </p:spPr>
        <p:txBody>
          <a:bodyPr wrap="none">
            <a:spAutoFit/>
          </a:bodyPr>
          <a:lstStyle/>
          <a:p>
            <a:r>
              <a:rPr lang="ru-RU" sz="2400" b="1" i="1" u="sng">
                <a:solidFill>
                  <a:srgbClr val="C00000"/>
                </a:solidFill>
              </a:rPr>
              <a:t>Русский язык 7</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1563" y="642938"/>
            <a:ext cx="7143750" cy="1754187"/>
          </a:xfrm>
          <a:prstGeom prst="rect">
            <a:avLst/>
          </a:prstGeom>
          <a:noFill/>
        </p:spPr>
        <p:txBody>
          <a:bodyPr>
            <a:spAutoFit/>
          </a:bodyPr>
          <a:lstStyle/>
          <a:p>
            <a:pPr>
              <a:defRPr/>
            </a:pPr>
            <a:r>
              <a:rPr lang="ru-RU" sz="3600" b="1" u="sng" dirty="0">
                <a:solidFill>
                  <a:srgbClr val="C00000"/>
                </a:solidFill>
                <a:latin typeface="Arial" charset="0"/>
              </a:rPr>
              <a:t>ОТВЕТ:</a:t>
            </a:r>
            <a:r>
              <a:rPr lang="ru-RU" sz="3600" dirty="0">
                <a:latin typeface="Arial" charset="0"/>
              </a:rPr>
              <a:t/>
            </a:r>
            <a:br>
              <a:rPr lang="ru-RU" sz="3600" dirty="0">
                <a:latin typeface="Arial" charset="0"/>
              </a:rPr>
            </a:br>
            <a:r>
              <a:rPr lang="ru-RU" sz="3600" dirty="0">
                <a:latin typeface="Arial" charset="0"/>
              </a:rPr>
              <a:t/>
            </a:r>
            <a:br>
              <a:rPr lang="ru-RU" sz="3600" dirty="0">
                <a:latin typeface="Arial" charset="0"/>
              </a:rPr>
            </a:br>
            <a:endParaRPr lang="ru-RU" sz="3600" b="1" dirty="0">
              <a:solidFill>
                <a:schemeClr val="accent6">
                  <a:lumMod val="40000"/>
                  <a:lumOff val="60000"/>
                </a:schemeClr>
              </a:solidFill>
              <a:latin typeface="Arial" charset="0"/>
            </a:endParaRPr>
          </a:p>
        </p:txBody>
      </p:sp>
      <p:sp>
        <p:nvSpPr>
          <p:cNvPr id="3" name="Нашивка 2">
            <a:hlinkClick r:id="rId2" action="ppaction://hlinksldjump"/>
          </p:cNvPr>
          <p:cNvSpPr/>
          <p:nvPr/>
        </p:nvSpPr>
        <p:spPr>
          <a:xfrm>
            <a:off x="8501063" y="6143625"/>
            <a:ext cx="484187"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1000124" y="500063"/>
            <a:ext cx="2347739" cy="461665"/>
          </a:xfrm>
          <a:prstGeom prst="rect">
            <a:avLst/>
          </a:prstGeom>
          <a:noFill/>
          <a:ln w="9525">
            <a:noFill/>
            <a:miter lim="800000"/>
            <a:headEnd/>
            <a:tailEnd/>
          </a:ln>
        </p:spPr>
        <p:txBody>
          <a:bodyPr wrap="square">
            <a:spAutoFit/>
          </a:bodyPr>
          <a:lstStyle/>
          <a:p>
            <a:r>
              <a:rPr lang="ru-RU" sz="2400" b="1" i="1" u="sng" dirty="0" smtClean="0">
                <a:solidFill>
                  <a:srgbClr val="C00000"/>
                </a:solidFill>
              </a:rPr>
              <a:t>История  </a:t>
            </a:r>
            <a:r>
              <a:rPr lang="ru-RU" sz="2400" b="1" i="1" u="sng" dirty="0">
                <a:solidFill>
                  <a:srgbClr val="C00000"/>
                </a:solidFill>
              </a:rPr>
              <a:t>1</a:t>
            </a:r>
          </a:p>
        </p:txBody>
      </p:sp>
      <p:sp>
        <p:nvSpPr>
          <p:cNvPr id="18436" name="TextBox 3"/>
          <p:cNvSpPr txBox="1">
            <a:spLocks noChangeArrowheads="1"/>
          </p:cNvSpPr>
          <p:nvPr/>
        </p:nvSpPr>
        <p:spPr bwMode="auto">
          <a:xfrm>
            <a:off x="1259632" y="1268760"/>
            <a:ext cx="7272808" cy="1754326"/>
          </a:xfrm>
          <a:prstGeom prst="rect">
            <a:avLst/>
          </a:prstGeom>
          <a:noFill/>
          <a:ln w="9525">
            <a:noFill/>
            <a:miter lim="800000"/>
            <a:headEnd/>
            <a:tailEnd/>
          </a:ln>
        </p:spPr>
        <p:txBody>
          <a:bodyPr wrap="square">
            <a:spAutoFit/>
          </a:bodyPr>
          <a:lstStyle/>
          <a:p>
            <a:r>
              <a:rPr lang="ru-RU" sz="3600" b="1" dirty="0" smtClean="0">
                <a:latin typeface="Comic Sans MS" pitchFamily="66" charset="0"/>
              </a:rPr>
              <a:t>Что было раньше: основание г. Рима или восстание Спартака? На сколько лет?</a:t>
            </a:r>
            <a:endParaRPr lang="ru-RU" sz="3600" b="1" dirty="0">
              <a:latin typeface="Comic Sans MS" pitchFamily="66" charset="0"/>
            </a:endParaRPr>
          </a:p>
        </p:txBody>
      </p:sp>
      <p:pic>
        <p:nvPicPr>
          <p:cNvPr id="6" name="Picture 4"/>
          <p:cNvPicPr>
            <a:picLocks noChangeAspect="1" noChangeArrowheads="1"/>
          </p:cNvPicPr>
          <p:nvPr/>
        </p:nvPicPr>
        <p:blipFill>
          <a:blip r:embed="rId2" cstate="print"/>
          <a:srcRect/>
          <a:stretch>
            <a:fillRect/>
          </a:stretch>
        </p:blipFill>
        <p:spPr bwMode="auto">
          <a:xfrm>
            <a:off x="3419872" y="3183542"/>
            <a:ext cx="2304256" cy="32293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87624" y="836712"/>
            <a:ext cx="7632848" cy="2308324"/>
          </a:xfrm>
          <a:prstGeom prst="rect">
            <a:avLst/>
          </a:prstGeom>
          <a:noFill/>
        </p:spPr>
        <p:txBody>
          <a:bodyPr wrap="square">
            <a:spAutoFit/>
          </a:bodyPr>
          <a:lstStyle/>
          <a:p>
            <a:pPr>
              <a:defRPr/>
            </a:pPr>
            <a:r>
              <a:rPr lang="ru-RU" sz="3600" b="1" u="sng" dirty="0">
                <a:solidFill>
                  <a:srgbClr val="C00000"/>
                </a:solidFill>
                <a:latin typeface="Arial" charset="0"/>
              </a:rPr>
              <a:t>ОТВЕТ</a:t>
            </a:r>
            <a:r>
              <a:rPr lang="ru-RU" sz="3600" b="1" u="sng" dirty="0" smtClean="0">
                <a:solidFill>
                  <a:srgbClr val="C00000"/>
                </a:solidFill>
                <a:latin typeface="Arial" charset="0"/>
              </a:rPr>
              <a:t>:</a:t>
            </a:r>
            <a:r>
              <a:rPr lang="ru-RU" sz="3600" dirty="0">
                <a:latin typeface="Arial" charset="0"/>
              </a:rPr>
              <a:t/>
            </a:r>
            <a:br>
              <a:rPr lang="ru-RU" sz="3600" dirty="0">
                <a:latin typeface="Arial" charset="0"/>
              </a:rPr>
            </a:br>
            <a:r>
              <a:rPr lang="ru-RU" sz="3600" dirty="0" smtClean="0">
                <a:latin typeface="Arial" charset="0"/>
              </a:rPr>
              <a:t> основание г.Рима -753 г. до н.э.</a:t>
            </a:r>
          </a:p>
          <a:p>
            <a:pPr>
              <a:defRPr/>
            </a:pPr>
            <a:r>
              <a:rPr lang="ru-RU" sz="3600" dirty="0" smtClean="0">
                <a:latin typeface="Arial" charset="0"/>
              </a:rPr>
              <a:t>Восстание Спартака- 71 г. до н.э.</a:t>
            </a:r>
          </a:p>
          <a:p>
            <a:pPr>
              <a:defRPr/>
            </a:pPr>
            <a:r>
              <a:rPr lang="ru-RU" sz="3600" dirty="0" smtClean="0">
                <a:latin typeface="Arial" charset="0"/>
              </a:rPr>
              <a:t>Раньше основан Рим, на 682 года.</a:t>
            </a:r>
            <a:endParaRPr lang="ru-RU" sz="3600" dirty="0">
              <a:latin typeface="Arial" charset="0"/>
            </a:endParaRPr>
          </a:p>
        </p:txBody>
      </p:sp>
      <p:sp>
        <p:nvSpPr>
          <p:cNvPr id="3" name="Нашивка 2">
            <a:hlinkClick r:id="rId2" action="ppaction://hlinksldjump"/>
          </p:cNvPr>
          <p:cNvSpPr/>
          <p:nvPr/>
        </p:nvSpPr>
        <p:spPr>
          <a:xfrm>
            <a:off x="8501063" y="6143625"/>
            <a:ext cx="484187"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Прямоугольник 1"/>
          <p:cNvSpPr>
            <a:spLocks noChangeArrowheads="1"/>
          </p:cNvSpPr>
          <p:nvPr/>
        </p:nvSpPr>
        <p:spPr bwMode="auto">
          <a:xfrm>
            <a:off x="1143000" y="142875"/>
            <a:ext cx="2060848" cy="461665"/>
          </a:xfrm>
          <a:prstGeom prst="rect">
            <a:avLst/>
          </a:prstGeom>
          <a:noFill/>
          <a:ln w="9525">
            <a:noFill/>
            <a:miter lim="800000"/>
            <a:headEnd/>
            <a:tailEnd/>
          </a:ln>
        </p:spPr>
        <p:txBody>
          <a:bodyPr wrap="square">
            <a:spAutoFit/>
          </a:bodyPr>
          <a:lstStyle/>
          <a:p>
            <a:r>
              <a:rPr lang="ru-RU" sz="2400" b="1" i="1" u="sng" dirty="0" smtClean="0">
                <a:solidFill>
                  <a:srgbClr val="C00000"/>
                </a:solidFill>
              </a:rPr>
              <a:t>История </a:t>
            </a:r>
            <a:r>
              <a:rPr lang="ru-RU" sz="2400" b="1" i="1" u="sng" dirty="0">
                <a:solidFill>
                  <a:srgbClr val="C00000"/>
                </a:solidFill>
              </a:rPr>
              <a:t>2</a:t>
            </a:r>
          </a:p>
        </p:txBody>
      </p:sp>
      <p:sp>
        <p:nvSpPr>
          <p:cNvPr id="20484" name="TextBox 3"/>
          <p:cNvSpPr txBox="1">
            <a:spLocks noChangeArrowheads="1"/>
          </p:cNvSpPr>
          <p:nvPr/>
        </p:nvSpPr>
        <p:spPr bwMode="auto">
          <a:xfrm>
            <a:off x="1259632" y="836712"/>
            <a:ext cx="7416824" cy="2308324"/>
          </a:xfrm>
          <a:prstGeom prst="rect">
            <a:avLst/>
          </a:prstGeom>
          <a:noFill/>
          <a:ln w="9525">
            <a:noFill/>
            <a:miter lim="800000"/>
            <a:headEnd/>
            <a:tailEnd/>
          </a:ln>
        </p:spPr>
        <p:txBody>
          <a:bodyPr wrap="square">
            <a:spAutoFit/>
          </a:bodyPr>
          <a:lstStyle/>
          <a:p>
            <a:r>
              <a:rPr lang="ru-RU" sz="3600" b="1" dirty="0" smtClean="0">
                <a:latin typeface="Comic Sans MS" pitchFamily="66" charset="0"/>
              </a:rPr>
              <a:t>Отметьте на ленте времени год распятия Христа, если известно, что 1 деление-10 лет.</a:t>
            </a:r>
            <a:endParaRPr lang="ru-RU" sz="3600" b="1" dirty="0">
              <a:latin typeface="Comic Sans MS" pitchFamily="66" charset="0"/>
            </a:endParaRPr>
          </a:p>
        </p:txBody>
      </p:sp>
      <p:pic>
        <p:nvPicPr>
          <p:cNvPr id="20485" name="Picture 5" descr="C:\Users\техно\AppData\Local\Microsoft\Windows\Temporary Internet Files\Content.IE5\IXMMOKH6\MP900402718[1].jpg"/>
          <p:cNvPicPr>
            <a:picLocks noChangeAspect="1" noChangeArrowheads="1"/>
          </p:cNvPicPr>
          <p:nvPr/>
        </p:nvPicPr>
        <p:blipFill>
          <a:blip r:embed="rId2" cstate="print"/>
          <a:srcRect/>
          <a:stretch>
            <a:fillRect/>
          </a:stretch>
        </p:blipFill>
        <p:spPr bwMode="auto">
          <a:xfrm>
            <a:off x="3131840" y="2996952"/>
            <a:ext cx="4608512" cy="317600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1143000" y="1397000"/>
          <a:ext cx="7786687" cy="5626100"/>
        </p:xfrm>
        <a:graphic>
          <a:graphicData uri="http://schemas.openxmlformats.org/drawingml/2006/table">
            <a:tbl>
              <a:tblPr firstRow="1" bandRow="1">
                <a:tableStyleId>{5940675A-B579-460E-94D1-54222C63F5DA}</a:tableStyleId>
              </a:tblPr>
              <a:tblGrid>
                <a:gridCol w="2286000"/>
                <a:gridCol w="785812"/>
                <a:gridCol w="785812"/>
                <a:gridCol w="857250"/>
                <a:gridCol w="785812"/>
                <a:gridCol w="785812"/>
                <a:gridCol w="785812"/>
                <a:gridCol w="714377"/>
              </a:tblGrid>
              <a:tr h="106362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b="1" dirty="0" smtClean="0">
                          <a:solidFill>
                            <a:srgbClr val="000099"/>
                          </a:solidFill>
                          <a:latin typeface="Comic Sans MS" pitchFamily="66" charset="0"/>
                        </a:rPr>
                        <a:t>Русский язык</a:t>
                      </a:r>
                    </a:p>
                    <a:p>
                      <a:pPr algn="ctr"/>
                      <a:endParaRPr lang="ru-RU" sz="2800" b="1" dirty="0">
                        <a:solidFill>
                          <a:srgbClr val="000099"/>
                        </a:solidFill>
                        <a:latin typeface="Comic Sans MS" pitchFamily="66" charset="0"/>
                      </a:endParaRPr>
                    </a:p>
                  </a:txBody>
                  <a:tcPr marL="91439" marR="91439">
                    <a:solidFill>
                      <a:schemeClr val="accent3">
                        <a:lumMod val="60000"/>
                        <a:lumOff val="40000"/>
                      </a:schemeClr>
                    </a:solidFill>
                  </a:tcPr>
                </a:tc>
                <a:tc>
                  <a:txBody>
                    <a:bodyPr/>
                    <a:lstStyle/>
                    <a:p>
                      <a:pPr algn="ctr"/>
                      <a:r>
                        <a:rPr lang="ru-RU" sz="2800" b="1" dirty="0" smtClean="0">
                          <a:solidFill>
                            <a:srgbClr val="000099"/>
                          </a:solidFill>
                          <a:latin typeface="Comic Sans MS" pitchFamily="66" charset="0"/>
                          <a:hlinkClick r:id="rId2" action="ppaction://hlinksldjump"/>
                        </a:rPr>
                        <a:t>1</a:t>
                      </a:r>
                      <a:endParaRPr lang="ru-RU" sz="2800" b="1" dirty="0">
                        <a:solidFill>
                          <a:srgbClr val="000099"/>
                        </a:solidFill>
                        <a:latin typeface="Comic Sans MS" pitchFamily="66" charset="0"/>
                      </a:endParaRPr>
                    </a:p>
                  </a:txBody>
                  <a:tcPr marL="91439" marR="91439">
                    <a:solidFill>
                      <a:schemeClr val="accent3">
                        <a:lumMod val="60000"/>
                        <a:lumOff val="40000"/>
                      </a:schemeClr>
                    </a:solidFill>
                  </a:tcPr>
                </a:tc>
                <a:tc>
                  <a:txBody>
                    <a:bodyPr/>
                    <a:lstStyle/>
                    <a:p>
                      <a:pPr algn="ctr"/>
                      <a:r>
                        <a:rPr lang="ru-RU" sz="2800" b="1" dirty="0" smtClean="0">
                          <a:solidFill>
                            <a:srgbClr val="000099"/>
                          </a:solidFill>
                          <a:latin typeface="Comic Sans MS" pitchFamily="66" charset="0"/>
                          <a:hlinkClick r:id="rId3" action="ppaction://hlinksldjump"/>
                        </a:rPr>
                        <a:t>2</a:t>
                      </a:r>
                      <a:endParaRPr lang="ru-RU" sz="2800" b="1" dirty="0">
                        <a:solidFill>
                          <a:srgbClr val="000099"/>
                        </a:solidFill>
                        <a:latin typeface="Comic Sans MS" pitchFamily="66" charset="0"/>
                      </a:endParaRPr>
                    </a:p>
                  </a:txBody>
                  <a:tcPr marL="91439" marR="91439">
                    <a:solidFill>
                      <a:schemeClr val="accent3">
                        <a:lumMod val="60000"/>
                        <a:lumOff val="40000"/>
                      </a:schemeClr>
                    </a:solidFill>
                  </a:tcPr>
                </a:tc>
                <a:tc>
                  <a:txBody>
                    <a:bodyPr/>
                    <a:lstStyle/>
                    <a:p>
                      <a:pPr algn="ctr"/>
                      <a:r>
                        <a:rPr lang="ru-RU" sz="2800" b="1" dirty="0" smtClean="0">
                          <a:solidFill>
                            <a:srgbClr val="000099"/>
                          </a:solidFill>
                          <a:latin typeface="Comic Sans MS" pitchFamily="66" charset="0"/>
                          <a:hlinkClick r:id="rId4" action="ppaction://hlinksldjump"/>
                        </a:rPr>
                        <a:t>3</a:t>
                      </a:r>
                      <a:endParaRPr lang="ru-RU" sz="2800" b="1" dirty="0">
                        <a:solidFill>
                          <a:srgbClr val="000099"/>
                        </a:solidFill>
                        <a:latin typeface="Comic Sans MS" pitchFamily="66" charset="0"/>
                      </a:endParaRPr>
                    </a:p>
                  </a:txBody>
                  <a:tcPr marL="91439" marR="91439">
                    <a:solidFill>
                      <a:schemeClr val="accent3">
                        <a:lumMod val="60000"/>
                        <a:lumOff val="40000"/>
                      </a:schemeClr>
                    </a:solidFill>
                  </a:tcPr>
                </a:tc>
                <a:tc>
                  <a:txBody>
                    <a:bodyPr/>
                    <a:lstStyle/>
                    <a:p>
                      <a:pPr algn="ctr"/>
                      <a:r>
                        <a:rPr lang="ru-RU" sz="2800" b="1" dirty="0" smtClean="0">
                          <a:solidFill>
                            <a:srgbClr val="000099"/>
                          </a:solidFill>
                          <a:latin typeface="Comic Sans MS" pitchFamily="66" charset="0"/>
                          <a:hlinkClick r:id="rId5" action="ppaction://hlinksldjump"/>
                        </a:rPr>
                        <a:t>4</a:t>
                      </a:r>
                      <a:endParaRPr lang="ru-RU" sz="2800" b="1" dirty="0">
                        <a:solidFill>
                          <a:srgbClr val="000099"/>
                        </a:solidFill>
                        <a:latin typeface="Comic Sans MS" pitchFamily="66" charset="0"/>
                      </a:endParaRPr>
                    </a:p>
                  </a:txBody>
                  <a:tcPr marL="91439" marR="91439">
                    <a:solidFill>
                      <a:schemeClr val="accent3">
                        <a:lumMod val="60000"/>
                        <a:lumOff val="40000"/>
                      </a:schemeClr>
                    </a:solidFill>
                  </a:tcPr>
                </a:tc>
                <a:tc>
                  <a:txBody>
                    <a:bodyPr/>
                    <a:lstStyle/>
                    <a:p>
                      <a:pPr algn="ctr"/>
                      <a:endParaRPr lang="ru-RU" sz="2800" b="1" dirty="0">
                        <a:solidFill>
                          <a:srgbClr val="000099"/>
                        </a:solidFill>
                        <a:latin typeface="Comic Sans MS" pitchFamily="66" charset="0"/>
                      </a:endParaRPr>
                    </a:p>
                  </a:txBody>
                  <a:tcPr marL="91439" marR="91439">
                    <a:solidFill>
                      <a:schemeClr val="accent3">
                        <a:lumMod val="60000"/>
                        <a:lumOff val="40000"/>
                      </a:schemeClr>
                    </a:solidFill>
                  </a:tcPr>
                </a:tc>
                <a:tc>
                  <a:txBody>
                    <a:bodyPr/>
                    <a:lstStyle/>
                    <a:p>
                      <a:pPr algn="ctr"/>
                      <a:endParaRPr lang="ru-RU" sz="2800" b="1" dirty="0">
                        <a:solidFill>
                          <a:srgbClr val="000099"/>
                        </a:solidFill>
                        <a:latin typeface="Comic Sans MS" pitchFamily="66" charset="0"/>
                      </a:endParaRPr>
                    </a:p>
                  </a:txBody>
                  <a:tcPr marL="91439" marR="91439">
                    <a:solidFill>
                      <a:schemeClr val="accent3">
                        <a:lumMod val="60000"/>
                        <a:lumOff val="40000"/>
                      </a:schemeClr>
                    </a:solidFill>
                  </a:tcPr>
                </a:tc>
                <a:tc>
                  <a:txBody>
                    <a:bodyPr/>
                    <a:lstStyle/>
                    <a:p>
                      <a:pPr algn="ctr"/>
                      <a:endParaRPr lang="ru-RU" sz="2800" b="1" dirty="0">
                        <a:solidFill>
                          <a:srgbClr val="000099"/>
                        </a:solidFill>
                        <a:latin typeface="Comic Sans MS" pitchFamily="66" charset="0"/>
                      </a:endParaRPr>
                    </a:p>
                  </a:txBody>
                  <a:tcPr marL="91439" marR="91439">
                    <a:solidFill>
                      <a:schemeClr val="accent3">
                        <a:lumMod val="60000"/>
                        <a:lumOff val="40000"/>
                      </a:schemeClr>
                    </a:solidFill>
                  </a:tcPr>
                </a:tc>
              </a:tr>
              <a:tr h="106362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b="1" dirty="0" smtClean="0">
                          <a:solidFill>
                            <a:srgbClr val="000099"/>
                          </a:solidFill>
                          <a:latin typeface="Comic Sans MS" pitchFamily="66" charset="0"/>
                        </a:rPr>
                        <a:t>История</a:t>
                      </a:r>
                    </a:p>
                    <a:p>
                      <a:pPr algn="ctr"/>
                      <a:endParaRPr lang="ru-RU" sz="2800" b="1" dirty="0">
                        <a:solidFill>
                          <a:srgbClr val="000099"/>
                        </a:solidFill>
                        <a:latin typeface="Comic Sans MS" pitchFamily="66" charset="0"/>
                      </a:endParaRPr>
                    </a:p>
                  </a:txBody>
                  <a:tcPr marL="91439" marR="91439">
                    <a:solidFill>
                      <a:schemeClr val="accent6">
                        <a:lumMod val="40000"/>
                        <a:lumOff val="60000"/>
                      </a:schemeClr>
                    </a:solidFill>
                  </a:tcPr>
                </a:tc>
                <a:tc>
                  <a:txBody>
                    <a:bodyPr/>
                    <a:lstStyle/>
                    <a:p>
                      <a:pPr algn="ctr"/>
                      <a:r>
                        <a:rPr lang="ru-RU" sz="2800" b="1" dirty="0" smtClean="0">
                          <a:solidFill>
                            <a:srgbClr val="000099"/>
                          </a:solidFill>
                          <a:latin typeface="Comic Sans MS" pitchFamily="66" charset="0"/>
                          <a:hlinkClick r:id="rId6" action="ppaction://hlinksldjump"/>
                        </a:rPr>
                        <a:t>1</a:t>
                      </a:r>
                      <a:endParaRPr lang="ru-RU" sz="2800" b="1" dirty="0">
                        <a:solidFill>
                          <a:srgbClr val="000099"/>
                        </a:solidFill>
                        <a:latin typeface="Comic Sans MS" pitchFamily="66" charset="0"/>
                      </a:endParaRPr>
                    </a:p>
                  </a:txBody>
                  <a:tcPr marL="91439" marR="91439">
                    <a:solidFill>
                      <a:schemeClr val="accent6">
                        <a:lumMod val="40000"/>
                        <a:lumOff val="60000"/>
                      </a:schemeClr>
                    </a:solidFill>
                  </a:tcPr>
                </a:tc>
                <a:tc>
                  <a:txBody>
                    <a:bodyPr/>
                    <a:lstStyle/>
                    <a:p>
                      <a:pPr algn="ctr"/>
                      <a:r>
                        <a:rPr lang="ru-RU" sz="2800" b="1" dirty="0" smtClean="0">
                          <a:solidFill>
                            <a:srgbClr val="000099"/>
                          </a:solidFill>
                          <a:latin typeface="Comic Sans MS" pitchFamily="66" charset="0"/>
                          <a:hlinkClick r:id="rId7" action="ppaction://hlinksldjump"/>
                        </a:rPr>
                        <a:t>2</a:t>
                      </a:r>
                      <a:endParaRPr lang="ru-RU" sz="2800" b="1" dirty="0">
                        <a:solidFill>
                          <a:srgbClr val="000099"/>
                        </a:solidFill>
                        <a:latin typeface="Comic Sans MS" pitchFamily="66" charset="0"/>
                      </a:endParaRPr>
                    </a:p>
                  </a:txBody>
                  <a:tcPr marL="91439" marR="91439">
                    <a:solidFill>
                      <a:schemeClr val="accent6">
                        <a:lumMod val="40000"/>
                        <a:lumOff val="60000"/>
                      </a:schemeClr>
                    </a:solidFill>
                  </a:tcPr>
                </a:tc>
                <a:tc>
                  <a:txBody>
                    <a:bodyPr/>
                    <a:lstStyle/>
                    <a:p>
                      <a:pPr algn="ctr"/>
                      <a:r>
                        <a:rPr lang="ru-RU" sz="2800" b="1" dirty="0" smtClean="0">
                          <a:solidFill>
                            <a:srgbClr val="000099"/>
                          </a:solidFill>
                          <a:latin typeface="Comic Sans MS" pitchFamily="66" charset="0"/>
                          <a:hlinkClick r:id="rId8" action="ppaction://hlinksldjump"/>
                        </a:rPr>
                        <a:t>3</a:t>
                      </a:r>
                      <a:endParaRPr lang="ru-RU" sz="2800" b="1" dirty="0">
                        <a:solidFill>
                          <a:srgbClr val="000099"/>
                        </a:solidFill>
                        <a:latin typeface="Comic Sans MS" pitchFamily="66" charset="0"/>
                      </a:endParaRPr>
                    </a:p>
                  </a:txBody>
                  <a:tcPr marL="91439" marR="91439">
                    <a:solidFill>
                      <a:schemeClr val="accent6">
                        <a:lumMod val="40000"/>
                        <a:lumOff val="60000"/>
                      </a:schemeClr>
                    </a:solidFill>
                  </a:tcPr>
                </a:tc>
                <a:tc>
                  <a:txBody>
                    <a:bodyPr/>
                    <a:lstStyle/>
                    <a:p>
                      <a:pPr algn="ctr"/>
                      <a:r>
                        <a:rPr lang="ru-RU" sz="2800" b="1" dirty="0" smtClean="0">
                          <a:solidFill>
                            <a:srgbClr val="000099"/>
                          </a:solidFill>
                          <a:latin typeface="Comic Sans MS" pitchFamily="66" charset="0"/>
                          <a:hlinkClick r:id="rId9" action="ppaction://hlinksldjump"/>
                        </a:rPr>
                        <a:t>4</a:t>
                      </a:r>
                      <a:endParaRPr lang="ru-RU" sz="2800" b="1" dirty="0">
                        <a:solidFill>
                          <a:srgbClr val="000099"/>
                        </a:solidFill>
                        <a:latin typeface="Comic Sans MS" pitchFamily="66" charset="0"/>
                      </a:endParaRPr>
                    </a:p>
                  </a:txBody>
                  <a:tcPr marL="91439" marR="91439">
                    <a:solidFill>
                      <a:schemeClr val="accent6">
                        <a:lumMod val="40000"/>
                        <a:lumOff val="60000"/>
                      </a:schemeClr>
                    </a:solidFill>
                  </a:tcPr>
                </a:tc>
                <a:tc>
                  <a:txBody>
                    <a:bodyPr/>
                    <a:lstStyle/>
                    <a:p>
                      <a:pPr algn="ctr"/>
                      <a:r>
                        <a:rPr lang="ru-RU" sz="2800" b="1" dirty="0" smtClean="0">
                          <a:solidFill>
                            <a:srgbClr val="000099"/>
                          </a:solidFill>
                          <a:latin typeface="Comic Sans MS" pitchFamily="66" charset="0"/>
                          <a:hlinkClick r:id="rId10" action="ppaction://hlinksldjump"/>
                        </a:rPr>
                        <a:t>5</a:t>
                      </a:r>
                      <a:endParaRPr lang="ru-RU" sz="2800" b="1" dirty="0">
                        <a:solidFill>
                          <a:srgbClr val="000099"/>
                        </a:solidFill>
                        <a:latin typeface="Comic Sans MS" pitchFamily="66" charset="0"/>
                      </a:endParaRPr>
                    </a:p>
                  </a:txBody>
                  <a:tcPr marL="91439" marR="91439">
                    <a:solidFill>
                      <a:schemeClr val="accent6">
                        <a:lumMod val="40000"/>
                        <a:lumOff val="60000"/>
                      </a:schemeClr>
                    </a:solidFill>
                  </a:tcPr>
                </a:tc>
                <a:tc>
                  <a:txBody>
                    <a:bodyPr/>
                    <a:lstStyle/>
                    <a:p>
                      <a:pPr algn="ctr"/>
                      <a:endParaRPr lang="ru-RU" sz="2800" b="1" dirty="0">
                        <a:solidFill>
                          <a:srgbClr val="000099"/>
                        </a:solidFill>
                        <a:latin typeface="Comic Sans MS" pitchFamily="66" charset="0"/>
                      </a:endParaRPr>
                    </a:p>
                  </a:txBody>
                  <a:tcPr marL="91439" marR="91439">
                    <a:solidFill>
                      <a:schemeClr val="accent6">
                        <a:lumMod val="40000"/>
                        <a:lumOff val="60000"/>
                      </a:schemeClr>
                    </a:solidFill>
                  </a:tcPr>
                </a:tc>
                <a:tc>
                  <a:txBody>
                    <a:bodyPr/>
                    <a:lstStyle/>
                    <a:p>
                      <a:pPr algn="ctr"/>
                      <a:endParaRPr lang="ru-RU" sz="2800" b="1" dirty="0">
                        <a:solidFill>
                          <a:srgbClr val="000099"/>
                        </a:solidFill>
                        <a:latin typeface="Comic Sans MS" pitchFamily="66" charset="0"/>
                      </a:endParaRPr>
                    </a:p>
                  </a:txBody>
                  <a:tcPr marL="91439" marR="91439">
                    <a:solidFill>
                      <a:schemeClr val="accent6">
                        <a:lumMod val="40000"/>
                        <a:lumOff val="60000"/>
                      </a:schemeClr>
                    </a:solidFill>
                  </a:tcPr>
                </a:tc>
              </a:tr>
              <a:tr h="1063625">
                <a:tc>
                  <a:txBody>
                    <a:bodyPr/>
                    <a:lstStyle/>
                    <a:p>
                      <a:pPr algn="ctr"/>
                      <a:r>
                        <a:rPr lang="ru-RU" sz="2800" b="1" dirty="0" smtClean="0">
                          <a:solidFill>
                            <a:srgbClr val="000099"/>
                          </a:solidFill>
                          <a:latin typeface="Comic Sans MS" pitchFamily="66" charset="0"/>
                        </a:rPr>
                        <a:t>Литература</a:t>
                      </a:r>
                      <a:endParaRPr lang="ru-RU" sz="2800" b="1" dirty="0">
                        <a:solidFill>
                          <a:srgbClr val="000099"/>
                        </a:solidFill>
                        <a:latin typeface="Comic Sans MS" pitchFamily="66" charset="0"/>
                      </a:endParaRPr>
                    </a:p>
                  </a:txBody>
                  <a:tcPr marL="91439" marR="91439">
                    <a:solidFill>
                      <a:srgbClr val="FF99FF"/>
                    </a:solidFill>
                  </a:tcPr>
                </a:tc>
                <a:tc>
                  <a:txBody>
                    <a:bodyPr/>
                    <a:lstStyle/>
                    <a:p>
                      <a:pPr algn="ctr"/>
                      <a:r>
                        <a:rPr lang="ru-RU" sz="2800" b="1" dirty="0" smtClean="0">
                          <a:solidFill>
                            <a:srgbClr val="000099"/>
                          </a:solidFill>
                          <a:latin typeface="Comic Sans MS" pitchFamily="66" charset="0"/>
                          <a:hlinkClick r:id="rId11" action="ppaction://hlinksldjump"/>
                        </a:rPr>
                        <a:t>1</a:t>
                      </a:r>
                      <a:endParaRPr lang="ru-RU" sz="2800" b="1" dirty="0">
                        <a:solidFill>
                          <a:srgbClr val="000099"/>
                        </a:solidFill>
                        <a:latin typeface="Comic Sans MS" pitchFamily="66" charset="0"/>
                      </a:endParaRPr>
                    </a:p>
                  </a:txBody>
                  <a:tcPr marL="91439" marR="91439">
                    <a:solidFill>
                      <a:srgbClr val="FF99FF"/>
                    </a:solidFill>
                  </a:tcPr>
                </a:tc>
                <a:tc>
                  <a:txBody>
                    <a:bodyPr/>
                    <a:lstStyle/>
                    <a:p>
                      <a:pPr algn="ctr"/>
                      <a:r>
                        <a:rPr lang="ru-RU" sz="2800" b="1" dirty="0" smtClean="0">
                          <a:solidFill>
                            <a:srgbClr val="000099"/>
                          </a:solidFill>
                          <a:latin typeface="Comic Sans MS" pitchFamily="66" charset="0"/>
                          <a:hlinkClick r:id="rId12" action="ppaction://hlinksldjump"/>
                        </a:rPr>
                        <a:t>2</a:t>
                      </a:r>
                      <a:endParaRPr lang="ru-RU" sz="2800" b="1" dirty="0">
                        <a:solidFill>
                          <a:srgbClr val="000099"/>
                        </a:solidFill>
                        <a:latin typeface="Comic Sans MS" pitchFamily="66" charset="0"/>
                      </a:endParaRPr>
                    </a:p>
                  </a:txBody>
                  <a:tcPr marL="91439" marR="91439">
                    <a:solidFill>
                      <a:srgbClr val="FF99FF"/>
                    </a:solidFill>
                  </a:tcPr>
                </a:tc>
                <a:tc>
                  <a:txBody>
                    <a:bodyPr/>
                    <a:lstStyle/>
                    <a:p>
                      <a:pPr algn="ctr"/>
                      <a:r>
                        <a:rPr lang="ru-RU" sz="2800" b="1" dirty="0" smtClean="0">
                          <a:solidFill>
                            <a:srgbClr val="000099"/>
                          </a:solidFill>
                          <a:latin typeface="Comic Sans MS" pitchFamily="66" charset="0"/>
                          <a:hlinkClick r:id="rId13" action="ppaction://hlinksldjump"/>
                        </a:rPr>
                        <a:t>3</a:t>
                      </a:r>
                      <a:endParaRPr lang="ru-RU" sz="2800" b="1" dirty="0">
                        <a:solidFill>
                          <a:srgbClr val="000099"/>
                        </a:solidFill>
                        <a:latin typeface="Comic Sans MS" pitchFamily="66" charset="0"/>
                      </a:endParaRPr>
                    </a:p>
                  </a:txBody>
                  <a:tcPr marL="91439" marR="91439">
                    <a:solidFill>
                      <a:srgbClr val="FF99FF"/>
                    </a:solidFill>
                  </a:tcPr>
                </a:tc>
                <a:tc>
                  <a:txBody>
                    <a:bodyPr/>
                    <a:lstStyle/>
                    <a:p>
                      <a:pPr algn="ctr"/>
                      <a:r>
                        <a:rPr lang="ru-RU" sz="2800" b="1" dirty="0" smtClean="0">
                          <a:solidFill>
                            <a:srgbClr val="000099"/>
                          </a:solidFill>
                          <a:latin typeface="Comic Sans MS" pitchFamily="66" charset="0"/>
                          <a:hlinkClick r:id="rId14" action="ppaction://hlinksldjump"/>
                        </a:rPr>
                        <a:t>4</a:t>
                      </a:r>
                      <a:endParaRPr lang="ru-RU" sz="2800" b="1" dirty="0">
                        <a:solidFill>
                          <a:srgbClr val="000099"/>
                        </a:solidFill>
                        <a:latin typeface="Comic Sans MS" pitchFamily="66" charset="0"/>
                      </a:endParaRPr>
                    </a:p>
                  </a:txBody>
                  <a:tcPr marL="91439" marR="91439">
                    <a:solidFill>
                      <a:srgbClr val="FF99FF"/>
                    </a:solidFill>
                  </a:tcPr>
                </a:tc>
                <a:tc>
                  <a:txBody>
                    <a:bodyPr/>
                    <a:lstStyle/>
                    <a:p>
                      <a:pPr algn="ctr"/>
                      <a:r>
                        <a:rPr lang="ru-RU" sz="2800" b="1" dirty="0" smtClean="0">
                          <a:solidFill>
                            <a:srgbClr val="000099"/>
                          </a:solidFill>
                          <a:latin typeface="Comic Sans MS" pitchFamily="66" charset="0"/>
                          <a:hlinkClick r:id="rId15" action="ppaction://hlinksldjump"/>
                        </a:rPr>
                        <a:t>5</a:t>
                      </a:r>
                      <a:endParaRPr lang="ru-RU" sz="2800" b="1" dirty="0">
                        <a:solidFill>
                          <a:srgbClr val="000099"/>
                        </a:solidFill>
                        <a:latin typeface="Comic Sans MS" pitchFamily="66" charset="0"/>
                      </a:endParaRPr>
                    </a:p>
                  </a:txBody>
                  <a:tcPr marL="91439" marR="91439">
                    <a:solidFill>
                      <a:srgbClr val="FF99FF"/>
                    </a:solidFill>
                  </a:tcPr>
                </a:tc>
                <a:tc>
                  <a:txBody>
                    <a:bodyPr/>
                    <a:lstStyle/>
                    <a:p>
                      <a:pPr algn="ctr"/>
                      <a:endParaRPr lang="ru-RU" sz="2800" b="1" dirty="0">
                        <a:solidFill>
                          <a:srgbClr val="000099"/>
                        </a:solidFill>
                        <a:latin typeface="Comic Sans MS" pitchFamily="66" charset="0"/>
                      </a:endParaRPr>
                    </a:p>
                  </a:txBody>
                  <a:tcPr marL="91439" marR="91439">
                    <a:solidFill>
                      <a:srgbClr val="FF99FF"/>
                    </a:solidFill>
                  </a:tcPr>
                </a:tc>
                <a:tc>
                  <a:txBody>
                    <a:bodyPr/>
                    <a:lstStyle/>
                    <a:p>
                      <a:pPr algn="ctr"/>
                      <a:endParaRPr lang="ru-RU" sz="2800" b="1" dirty="0">
                        <a:solidFill>
                          <a:srgbClr val="000099"/>
                        </a:solidFill>
                        <a:latin typeface="Comic Sans MS" pitchFamily="66" charset="0"/>
                      </a:endParaRPr>
                    </a:p>
                  </a:txBody>
                  <a:tcPr marL="91439" marR="91439">
                    <a:solidFill>
                      <a:srgbClr val="FF99FF"/>
                    </a:solidFill>
                  </a:tcPr>
                </a:tc>
              </a:tr>
              <a:tr h="1063625">
                <a:tc>
                  <a:txBody>
                    <a:bodyPr/>
                    <a:lstStyle/>
                    <a:p>
                      <a:pPr algn="ctr"/>
                      <a:endParaRPr lang="ru-RU" sz="2800" b="1" dirty="0">
                        <a:solidFill>
                          <a:srgbClr val="000099"/>
                        </a:solidFill>
                        <a:latin typeface="Comic Sans MS" pitchFamily="66" charset="0"/>
                      </a:endParaRPr>
                    </a:p>
                  </a:txBody>
                  <a:tcPr marL="91439" marR="91439">
                    <a:solidFill>
                      <a:srgbClr val="CCFFFF"/>
                    </a:solidFill>
                  </a:tcPr>
                </a:tc>
                <a:tc>
                  <a:txBody>
                    <a:bodyPr/>
                    <a:lstStyle/>
                    <a:p>
                      <a:endParaRPr lang="ru-RU" dirty="0"/>
                    </a:p>
                  </a:txBody>
                  <a:tcPr marL="91439" marR="91439">
                    <a:solidFill>
                      <a:srgbClr val="CCFFFF"/>
                    </a:solidFill>
                  </a:tcPr>
                </a:tc>
                <a:tc>
                  <a:txBody>
                    <a:bodyPr/>
                    <a:lstStyle/>
                    <a:p>
                      <a:endParaRPr lang="ru-RU"/>
                    </a:p>
                  </a:txBody>
                  <a:tcPr marL="91439" marR="91439">
                    <a:solidFill>
                      <a:srgbClr val="CCFFFF"/>
                    </a:solidFill>
                  </a:tcPr>
                </a:tc>
                <a:tc>
                  <a:txBody>
                    <a:bodyPr/>
                    <a:lstStyle/>
                    <a:p>
                      <a:endParaRPr lang="ru-RU"/>
                    </a:p>
                  </a:txBody>
                  <a:tcPr marL="91439" marR="91439">
                    <a:solidFill>
                      <a:srgbClr val="CCFFFF"/>
                    </a:solidFill>
                  </a:tcPr>
                </a:tc>
                <a:tc>
                  <a:txBody>
                    <a:bodyPr/>
                    <a:lstStyle/>
                    <a:p>
                      <a:endParaRPr lang="ru-RU"/>
                    </a:p>
                  </a:txBody>
                  <a:tcPr marL="91439" marR="91439">
                    <a:solidFill>
                      <a:srgbClr val="CCFFFF"/>
                    </a:solidFill>
                  </a:tcPr>
                </a:tc>
                <a:tc>
                  <a:txBody>
                    <a:bodyPr/>
                    <a:lstStyle/>
                    <a:p>
                      <a:endParaRPr lang="ru-RU"/>
                    </a:p>
                  </a:txBody>
                  <a:tcPr marL="91439" marR="91439">
                    <a:solidFill>
                      <a:srgbClr val="CCFFFF"/>
                    </a:solidFill>
                  </a:tcPr>
                </a:tc>
                <a:tc>
                  <a:txBody>
                    <a:bodyPr/>
                    <a:lstStyle/>
                    <a:p>
                      <a:endParaRPr lang="ru-RU"/>
                    </a:p>
                  </a:txBody>
                  <a:tcPr marL="91439" marR="91439">
                    <a:solidFill>
                      <a:srgbClr val="CCFFFF"/>
                    </a:solidFill>
                  </a:tcPr>
                </a:tc>
                <a:tc>
                  <a:txBody>
                    <a:bodyPr/>
                    <a:lstStyle/>
                    <a:p>
                      <a:endParaRPr lang="ru-RU" dirty="0"/>
                    </a:p>
                  </a:txBody>
                  <a:tcPr marL="91439" marR="91439">
                    <a:solidFill>
                      <a:srgbClr val="CCFFFF"/>
                    </a:solidFill>
                  </a:tcPr>
                </a:tc>
              </a:tr>
              <a:tr h="1063625">
                <a:tc>
                  <a:txBody>
                    <a:bodyPr/>
                    <a:lstStyle/>
                    <a:p>
                      <a:pPr algn="ctr"/>
                      <a:r>
                        <a:rPr lang="ru-RU" sz="2800" b="1" dirty="0" smtClean="0">
                          <a:solidFill>
                            <a:srgbClr val="000099"/>
                          </a:solidFill>
                          <a:latin typeface="Comic Sans MS" pitchFamily="66" charset="0"/>
                        </a:rPr>
                        <a:t>Биология</a:t>
                      </a:r>
                      <a:endParaRPr lang="ru-RU" sz="2800" b="1" dirty="0">
                        <a:solidFill>
                          <a:srgbClr val="000099"/>
                        </a:solidFill>
                        <a:latin typeface="Comic Sans MS" pitchFamily="66" charset="0"/>
                      </a:endParaRPr>
                    </a:p>
                  </a:txBody>
                  <a:tcPr marL="91439" marR="91439">
                    <a:solidFill>
                      <a:srgbClr val="FFCCCC"/>
                    </a:solidFill>
                  </a:tcPr>
                </a:tc>
                <a:tc>
                  <a:txBody>
                    <a:bodyPr/>
                    <a:lstStyle/>
                    <a:p>
                      <a:pPr algn="ctr"/>
                      <a:r>
                        <a:rPr lang="ru-RU" sz="2800" b="1" dirty="0" smtClean="0">
                          <a:solidFill>
                            <a:srgbClr val="000099"/>
                          </a:solidFill>
                          <a:latin typeface="Comic Sans MS" pitchFamily="66" charset="0"/>
                          <a:hlinkClick r:id="rId16" action="ppaction://hlinksldjump"/>
                        </a:rPr>
                        <a:t>1</a:t>
                      </a:r>
                      <a:endParaRPr lang="ru-RU" sz="2800" b="1" dirty="0">
                        <a:solidFill>
                          <a:srgbClr val="000099"/>
                        </a:solidFill>
                        <a:latin typeface="Comic Sans MS" pitchFamily="66" charset="0"/>
                      </a:endParaRPr>
                    </a:p>
                  </a:txBody>
                  <a:tcPr marL="91439" marR="91439">
                    <a:solidFill>
                      <a:srgbClr val="FFCCCC"/>
                    </a:solidFill>
                  </a:tcPr>
                </a:tc>
                <a:tc>
                  <a:txBody>
                    <a:bodyPr/>
                    <a:lstStyle/>
                    <a:p>
                      <a:pPr algn="ctr"/>
                      <a:r>
                        <a:rPr lang="ru-RU" sz="2800" b="1" dirty="0" smtClean="0">
                          <a:solidFill>
                            <a:srgbClr val="000099"/>
                          </a:solidFill>
                          <a:latin typeface="Comic Sans MS" pitchFamily="66" charset="0"/>
                          <a:hlinkClick r:id="rId17" action="ppaction://hlinksldjump"/>
                        </a:rPr>
                        <a:t>2</a:t>
                      </a:r>
                      <a:endParaRPr lang="ru-RU" sz="2800" b="1" dirty="0">
                        <a:solidFill>
                          <a:srgbClr val="000099"/>
                        </a:solidFill>
                        <a:latin typeface="Comic Sans MS" pitchFamily="66" charset="0"/>
                      </a:endParaRPr>
                    </a:p>
                  </a:txBody>
                  <a:tcPr marL="91439" marR="91439">
                    <a:solidFill>
                      <a:srgbClr val="FFCCCC"/>
                    </a:solidFill>
                  </a:tcPr>
                </a:tc>
                <a:tc>
                  <a:txBody>
                    <a:bodyPr/>
                    <a:lstStyle/>
                    <a:p>
                      <a:pPr algn="ctr"/>
                      <a:r>
                        <a:rPr lang="ru-RU" sz="2800" b="1" dirty="0" smtClean="0">
                          <a:solidFill>
                            <a:srgbClr val="000099"/>
                          </a:solidFill>
                          <a:latin typeface="Comic Sans MS" pitchFamily="66" charset="0"/>
                          <a:hlinkClick r:id="rId18" action="ppaction://hlinksldjump"/>
                        </a:rPr>
                        <a:t>3</a:t>
                      </a:r>
                      <a:endParaRPr lang="ru-RU" sz="2800" b="1" dirty="0">
                        <a:solidFill>
                          <a:srgbClr val="000099"/>
                        </a:solidFill>
                        <a:latin typeface="Comic Sans MS" pitchFamily="66" charset="0"/>
                      </a:endParaRPr>
                    </a:p>
                  </a:txBody>
                  <a:tcPr marL="91439" marR="91439">
                    <a:solidFill>
                      <a:srgbClr val="FFCCCC"/>
                    </a:solidFill>
                  </a:tcPr>
                </a:tc>
                <a:tc>
                  <a:txBody>
                    <a:bodyPr/>
                    <a:lstStyle/>
                    <a:p>
                      <a:pPr algn="ctr"/>
                      <a:r>
                        <a:rPr lang="ru-RU" sz="2800" b="1" dirty="0" smtClean="0">
                          <a:solidFill>
                            <a:srgbClr val="000099"/>
                          </a:solidFill>
                          <a:latin typeface="Comic Sans MS" pitchFamily="66" charset="0"/>
                          <a:hlinkClick r:id="rId19" action="ppaction://hlinksldjump"/>
                        </a:rPr>
                        <a:t>4</a:t>
                      </a:r>
                      <a:endParaRPr lang="ru-RU" sz="2800" b="1" dirty="0">
                        <a:solidFill>
                          <a:srgbClr val="000099"/>
                        </a:solidFill>
                        <a:latin typeface="Comic Sans MS" pitchFamily="66" charset="0"/>
                      </a:endParaRPr>
                    </a:p>
                  </a:txBody>
                  <a:tcPr marL="91439" marR="91439">
                    <a:solidFill>
                      <a:srgbClr val="FFCCCC"/>
                    </a:solidFill>
                  </a:tcPr>
                </a:tc>
                <a:tc>
                  <a:txBody>
                    <a:bodyPr/>
                    <a:lstStyle/>
                    <a:p>
                      <a:pPr algn="ctr"/>
                      <a:r>
                        <a:rPr lang="ru-RU" sz="2800" b="1" dirty="0" smtClean="0">
                          <a:solidFill>
                            <a:srgbClr val="000099"/>
                          </a:solidFill>
                          <a:latin typeface="Comic Sans MS" pitchFamily="66" charset="0"/>
                          <a:hlinkClick r:id="rId20" action="ppaction://hlinksldjump"/>
                        </a:rPr>
                        <a:t>5</a:t>
                      </a:r>
                      <a:endParaRPr lang="ru-RU" sz="2800" b="1" dirty="0">
                        <a:solidFill>
                          <a:srgbClr val="000099"/>
                        </a:solidFill>
                        <a:latin typeface="Comic Sans MS" pitchFamily="66" charset="0"/>
                      </a:endParaRPr>
                    </a:p>
                  </a:txBody>
                  <a:tcPr marL="91439" marR="91439">
                    <a:solidFill>
                      <a:srgbClr val="FFCCCC"/>
                    </a:solidFill>
                  </a:tcPr>
                </a:tc>
                <a:tc>
                  <a:txBody>
                    <a:bodyPr/>
                    <a:lstStyle/>
                    <a:p>
                      <a:pPr algn="ctr"/>
                      <a:r>
                        <a:rPr lang="ru-RU" sz="2800" b="1" dirty="0" smtClean="0">
                          <a:solidFill>
                            <a:srgbClr val="000099"/>
                          </a:solidFill>
                          <a:latin typeface="Comic Sans MS" pitchFamily="66" charset="0"/>
                          <a:hlinkClick r:id="rId21" action="ppaction://hlinksldjump"/>
                        </a:rPr>
                        <a:t>6</a:t>
                      </a:r>
                      <a:endParaRPr lang="ru-RU" sz="2800" b="1" dirty="0">
                        <a:solidFill>
                          <a:srgbClr val="000099"/>
                        </a:solidFill>
                        <a:latin typeface="Comic Sans MS" pitchFamily="66" charset="0"/>
                      </a:endParaRPr>
                    </a:p>
                  </a:txBody>
                  <a:tcPr marL="91439" marR="91439">
                    <a:solidFill>
                      <a:srgbClr val="FFCCCC"/>
                    </a:solidFill>
                  </a:tcPr>
                </a:tc>
                <a:tc>
                  <a:txBody>
                    <a:bodyPr/>
                    <a:lstStyle/>
                    <a:p>
                      <a:pPr algn="ctr"/>
                      <a:endParaRPr lang="ru-RU" sz="2800" b="1" dirty="0">
                        <a:solidFill>
                          <a:srgbClr val="000099"/>
                        </a:solidFill>
                        <a:latin typeface="Comic Sans MS" pitchFamily="66" charset="0"/>
                      </a:endParaRPr>
                    </a:p>
                  </a:txBody>
                  <a:tcPr marL="91439" marR="91439">
                    <a:solidFill>
                      <a:srgbClr val="FFCCCC"/>
                    </a:solidFill>
                  </a:tcPr>
                </a:tc>
              </a:tr>
            </a:tbl>
          </a:graphicData>
        </a:graphic>
      </p:graphicFrame>
      <p:sp>
        <p:nvSpPr>
          <p:cNvPr id="5" name="Прямоугольник 4"/>
          <p:cNvSpPr/>
          <p:nvPr/>
        </p:nvSpPr>
        <p:spPr>
          <a:xfrm>
            <a:off x="2194842" y="285728"/>
            <a:ext cx="5877620" cy="923330"/>
          </a:xfrm>
          <a:prstGeom prst="rect">
            <a:avLst/>
          </a:prstGeom>
          <a:noFill/>
        </p:spPr>
        <p:txBody>
          <a:bodyPr>
            <a:spAutoFit/>
          </a:bodyPr>
          <a:lstStyle/>
          <a:p>
            <a:pPr algn="ctr" fontAlgn="auto">
              <a:spcBef>
                <a:spcPts val="0"/>
              </a:spcBef>
              <a:spcAft>
                <a:spcPts val="0"/>
              </a:spcAft>
              <a:defRPr/>
            </a:pPr>
            <a:r>
              <a:rPr lang="ru-RU" sz="5400" b="1" spc="200" dirty="0">
                <a:ln w="29210">
                  <a:solidFill>
                    <a:schemeClr val="tx2">
                      <a:lumMod val="75000"/>
                    </a:schemeClr>
                  </a:solidFill>
                </a:ln>
                <a:solidFill>
                  <a:schemeClr val="accent2">
                    <a:lumMod val="20000"/>
                    <a:lumOff val="80000"/>
                  </a:schemeClr>
                </a:solidFill>
                <a:effectLst>
                  <a:innerShdw blurRad="50800" dist="50800" dir="8100000">
                    <a:srgbClr val="7D7D7D">
                      <a:alpha val="73000"/>
                    </a:srgbClr>
                  </a:innerShdw>
                </a:effectLst>
                <a:latin typeface="+mn-lt"/>
              </a:rPr>
              <a:t>КАТЕГОРИИ</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750" y="785813"/>
            <a:ext cx="5715000" cy="2308324"/>
          </a:xfrm>
          <a:prstGeom prst="rect">
            <a:avLst/>
          </a:prstGeom>
          <a:noFill/>
        </p:spPr>
        <p:txBody>
          <a:bodyPr>
            <a:spAutoFit/>
          </a:bodyPr>
          <a:lstStyle/>
          <a:p>
            <a:pPr>
              <a:defRPr/>
            </a:pPr>
            <a:r>
              <a:rPr lang="ru-RU" sz="3600" b="1" u="sng" dirty="0">
                <a:solidFill>
                  <a:srgbClr val="C00000"/>
                </a:solidFill>
                <a:latin typeface="Arial" charset="0"/>
              </a:rPr>
              <a:t>ОТВЕТ:</a:t>
            </a:r>
            <a:r>
              <a:rPr lang="ru-RU" sz="3600" dirty="0">
                <a:latin typeface="Arial" charset="0"/>
              </a:rPr>
              <a:t/>
            </a:r>
            <a:br>
              <a:rPr lang="ru-RU" sz="3600" dirty="0">
                <a:latin typeface="Arial" charset="0"/>
              </a:rPr>
            </a:br>
            <a:r>
              <a:rPr lang="ru-RU" sz="3600" dirty="0">
                <a:latin typeface="Arial" charset="0"/>
              </a:rPr>
              <a:t/>
            </a:r>
            <a:br>
              <a:rPr lang="ru-RU" sz="3600" dirty="0">
                <a:latin typeface="Arial" charset="0"/>
              </a:rPr>
            </a:br>
            <a:r>
              <a:rPr lang="ru-RU" sz="3600" dirty="0">
                <a:latin typeface="Arial" charset="0"/>
              </a:rPr>
              <a:t/>
            </a:r>
            <a:br>
              <a:rPr lang="ru-RU" sz="3600" dirty="0">
                <a:latin typeface="Arial" charset="0"/>
              </a:rPr>
            </a:br>
            <a:r>
              <a:rPr lang="ru-RU" sz="3600" dirty="0" smtClean="0">
                <a:latin typeface="Arial" charset="0"/>
              </a:rPr>
              <a:t>33 г. н.э.</a:t>
            </a:r>
            <a:endParaRPr lang="ru-RU" sz="3600" b="1" dirty="0">
              <a:solidFill>
                <a:schemeClr val="accent6">
                  <a:lumMod val="40000"/>
                  <a:lumOff val="60000"/>
                </a:schemeClr>
              </a:solidFill>
              <a:latin typeface="Arial" charset="0"/>
            </a:endParaRPr>
          </a:p>
        </p:txBody>
      </p:sp>
      <p:sp>
        <p:nvSpPr>
          <p:cNvPr id="3" name="Нашивка 2">
            <a:hlinkClick r:id="rId2" action="ppaction://hlinksldjump"/>
          </p:cNvPr>
          <p:cNvSpPr/>
          <p:nvPr/>
        </p:nvSpPr>
        <p:spPr>
          <a:xfrm>
            <a:off x="8501063" y="6143625"/>
            <a:ext cx="484187"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Прямоугольник 1"/>
          <p:cNvSpPr>
            <a:spLocks noChangeArrowheads="1"/>
          </p:cNvSpPr>
          <p:nvPr/>
        </p:nvSpPr>
        <p:spPr bwMode="auto">
          <a:xfrm>
            <a:off x="1143000" y="285750"/>
            <a:ext cx="1847750" cy="461665"/>
          </a:xfrm>
          <a:prstGeom prst="rect">
            <a:avLst/>
          </a:prstGeom>
          <a:noFill/>
          <a:ln w="9525">
            <a:noFill/>
            <a:miter lim="800000"/>
            <a:headEnd/>
            <a:tailEnd/>
          </a:ln>
        </p:spPr>
        <p:txBody>
          <a:bodyPr wrap="none">
            <a:spAutoFit/>
          </a:bodyPr>
          <a:lstStyle/>
          <a:p>
            <a:r>
              <a:rPr lang="ru-RU" sz="2400" b="1" i="1" u="sng" dirty="0" smtClean="0">
                <a:solidFill>
                  <a:srgbClr val="C00000"/>
                </a:solidFill>
              </a:rPr>
              <a:t>История </a:t>
            </a:r>
            <a:r>
              <a:rPr lang="ru-RU" sz="2400" b="1" i="1" u="sng" dirty="0">
                <a:solidFill>
                  <a:srgbClr val="C00000"/>
                </a:solidFill>
              </a:rPr>
              <a:t>3</a:t>
            </a:r>
          </a:p>
        </p:txBody>
      </p:sp>
      <p:sp>
        <p:nvSpPr>
          <p:cNvPr id="22532" name="TextBox 3"/>
          <p:cNvSpPr txBox="1">
            <a:spLocks noChangeArrowheads="1"/>
          </p:cNvSpPr>
          <p:nvPr/>
        </p:nvSpPr>
        <p:spPr bwMode="auto">
          <a:xfrm>
            <a:off x="1259632" y="1052736"/>
            <a:ext cx="7272808" cy="2308324"/>
          </a:xfrm>
          <a:prstGeom prst="rect">
            <a:avLst/>
          </a:prstGeom>
          <a:noFill/>
          <a:ln w="9525">
            <a:noFill/>
            <a:miter lim="800000"/>
            <a:headEnd/>
            <a:tailEnd/>
          </a:ln>
        </p:spPr>
        <p:txBody>
          <a:bodyPr wrap="square">
            <a:spAutoFit/>
          </a:bodyPr>
          <a:lstStyle/>
          <a:p>
            <a:r>
              <a:rPr lang="ru-RU" sz="3600" b="1" dirty="0" smtClean="0">
                <a:latin typeface="Comic Sans MS" pitchFamily="66" charset="0"/>
              </a:rPr>
              <a:t>Какими цифрами мы пользуемся? Назовите их родину и причину их такого названия.</a:t>
            </a:r>
            <a:endParaRPr lang="ru-RU" sz="3600" b="1" dirty="0">
              <a:latin typeface="Comic Sans MS" pitchFamily="66" charset="0"/>
            </a:endParaRPr>
          </a:p>
        </p:txBody>
      </p:sp>
      <p:pic>
        <p:nvPicPr>
          <p:cNvPr id="22533" name="Picture 5" descr="C:\Users\техно\AppData\Local\Microsoft\Windows\Temporary Internet Files\Content.IE5\SMFRM873\MP900387687[1].jpg"/>
          <p:cNvPicPr>
            <a:picLocks noChangeAspect="1" noChangeArrowheads="1"/>
          </p:cNvPicPr>
          <p:nvPr/>
        </p:nvPicPr>
        <p:blipFill>
          <a:blip r:embed="rId2" cstate="print"/>
          <a:srcRect/>
          <a:stretch>
            <a:fillRect/>
          </a:stretch>
        </p:blipFill>
        <p:spPr bwMode="auto">
          <a:xfrm>
            <a:off x="2699792" y="3645024"/>
            <a:ext cx="4104456" cy="2609088"/>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1624" y="928688"/>
            <a:ext cx="6888807" cy="3970318"/>
          </a:xfrm>
          <a:prstGeom prst="rect">
            <a:avLst/>
          </a:prstGeom>
          <a:noFill/>
        </p:spPr>
        <p:txBody>
          <a:bodyPr wrap="square">
            <a:spAutoFit/>
          </a:bodyPr>
          <a:lstStyle/>
          <a:p>
            <a:pPr>
              <a:defRPr/>
            </a:pPr>
            <a:r>
              <a:rPr lang="ru-RU" sz="3600" b="1" u="sng" dirty="0">
                <a:solidFill>
                  <a:srgbClr val="C00000"/>
                </a:solidFill>
                <a:latin typeface="Comic Sans MS" pitchFamily="66" charset="0"/>
              </a:rPr>
              <a:t>ОТВЕТ:</a:t>
            </a:r>
            <a:br>
              <a:rPr lang="ru-RU" sz="3600" b="1" u="sng" dirty="0">
                <a:solidFill>
                  <a:srgbClr val="C00000"/>
                </a:solidFill>
                <a:latin typeface="Comic Sans MS" pitchFamily="66" charset="0"/>
              </a:rPr>
            </a:br>
            <a:r>
              <a:rPr lang="ru-RU" sz="3600" dirty="0">
                <a:latin typeface="Arial" charset="0"/>
              </a:rPr>
              <a:t/>
            </a:r>
            <a:br>
              <a:rPr lang="ru-RU" sz="3600" dirty="0">
                <a:latin typeface="Arial" charset="0"/>
              </a:rPr>
            </a:br>
            <a:r>
              <a:rPr lang="ru-RU" sz="3600" dirty="0" smtClean="0">
                <a:latin typeface="Arial" charset="0"/>
              </a:rPr>
              <a:t>Арабские, родина -Индия. Названы так потому, что во время крестовых походов европейцы взяли их у арабов, которые привезли их из Индии.</a:t>
            </a:r>
            <a:endParaRPr lang="ru-RU" sz="3600" b="1" dirty="0">
              <a:solidFill>
                <a:schemeClr val="accent6">
                  <a:lumMod val="40000"/>
                  <a:lumOff val="60000"/>
                </a:schemeClr>
              </a:solidFill>
              <a:latin typeface="Arial" charset="0"/>
            </a:endParaRPr>
          </a:p>
        </p:txBody>
      </p:sp>
      <p:sp>
        <p:nvSpPr>
          <p:cNvPr id="3" name="Нашивка 2">
            <a:hlinkClick r:id="rId2" action="ppaction://hlinksldjump"/>
          </p:cNvPr>
          <p:cNvSpPr/>
          <p:nvPr/>
        </p:nvSpPr>
        <p:spPr>
          <a:xfrm>
            <a:off x="8501063" y="6143625"/>
            <a:ext cx="484187"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Прямоугольник 1"/>
          <p:cNvSpPr>
            <a:spLocks noChangeArrowheads="1"/>
          </p:cNvSpPr>
          <p:nvPr/>
        </p:nvSpPr>
        <p:spPr bwMode="auto">
          <a:xfrm>
            <a:off x="1071563" y="214313"/>
            <a:ext cx="1847750" cy="461665"/>
          </a:xfrm>
          <a:prstGeom prst="rect">
            <a:avLst/>
          </a:prstGeom>
          <a:noFill/>
          <a:ln w="9525">
            <a:noFill/>
            <a:miter lim="800000"/>
            <a:headEnd/>
            <a:tailEnd/>
          </a:ln>
        </p:spPr>
        <p:txBody>
          <a:bodyPr wrap="none">
            <a:spAutoFit/>
          </a:bodyPr>
          <a:lstStyle/>
          <a:p>
            <a:r>
              <a:rPr lang="ru-RU" sz="2400" b="1" i="1" u="sng" dirty="0" smtClean="0">
                <a:solidFill>
                  <a:srgbClr val="C00000"/>
                </a:solidFill>
              </a:rPr>
              <a:t>История </a:t>
            </a:r>
            <a:r>
              <a:rPr lang="ru-RU" sz="2400" b="1" i="1" u="sng" dirty="0">
                <a:solidFill>
                  <a:srgbClr val="C00000"/>
                </a:solidFill>
              </a:rPr>
              <a:t>4</a:t>
            </a:r>
          </a:p>
        </p:txBody>
      </p:sp>
      <p:sp>
        <p:nvSpPr>
          <p:cNvPr id="24580" name="TextBox 3"/>
          <p:cNvSpPr txBox="1">
            <a:spLocks noChangeArrowheads="1"/>
          </p:cNvSpPr>
          <p:nvPr/>
        </p:nvSpPr>
        <p:spPr bwMode="auto">
          <a:xfrm>
            <a:off x="1331640" y="980728"/>
            <a:ext cx="7344816" cy="3046988"/>
          </a:xfrm>
          <a:prstGeom prst="rect">
            <a:avLst/>
          </a:prstGeom>
          <a:noFill/>
          <a:ln w="9525">
            <a:noFill/>
            <a:miter lim="800000"/>
            <a:headEnd/>
            <a:tailEnd/>
          </a:ln>
        </p:spPr>
        <p:txBody>
          <a:bodyPr wrap="square">
            <a:spAutoFit/>
          </a:bodyPr>
          <a:lstStyle/>
          <a:p>
            <a:r>
              <a:rPr lang="ru-RU" sz="2400" b="1" dirty="0" smtClean="0">
                <a:latin typeface="Comic Sans MS" pitchFamily="66" charset="0"/>
              </a:rPr>
              <a:t>Много философов дала миру античность и эпоха Просвещения. Но некоторые из них прославились в мире математики. Назовите одного представителя античности и одного представителя эпохи Просвещения, открытиями которых мы пользуемся на геометрии и при построении графиков функций.</a:t>
            </a:r>
            <a:endParaRPr lang="ru-RU" sz="2400" b="1" dirty="0">
              <a:latin typeface="Comic Sans MS" pitchFamily="66"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7313" y="285750"/>
            <a:ext cx="6572250" cy="3139321"/>
          </a:xfrm>
          <a:prstGeom prst="rect">
            <a:avLst/>
          </a:prstGeom>
          <a:noFill/>
        </p:spPr>
        <p:txBody>
          <a:bodyPr>
            <a:spAutoFit/>
          </a:bodyPr>
          <a:lstStyle/>
          <a:p>
            <a:pPr>
              <a:defRPr/>
            </a:pPr>
            <a:r>
              <a:rPr lang="ru-RU" sz="3600" b="1" u="sng" dirty="0">
                <a:solidFill>
                  <a:srgbClr val="C00000"/>
                </a:solidFill>
                <a:latin typeface="Arial" charset="0"/>
              </a:rPr>
              <a:t>ОТВЕТ:</a:t>
            </a:r>
            <a:r>
              <a:rPr lang="ru-RU" sz="3600" dirty="0">
                <a:latin typeface="Arial" charset="0"/>
              </a:rPr>
              <a:t/>
            </a:r>
            <a:br>
              <a:rPr lang="ru-RU" sz="3600" dirty="0">
                <a:latin typeface="Arial" charset="0"/>
              </a:rPr>
            </a:br>
            <a:r>
              <a:rPr lang="ru-RU" sz="3600" dirty="0">
                <a:latin typeface="Arial" charset="0"/>
              </a:rPr>
              <a:t/>
            </a:r>
            <a:br>
              <a:rPr lang="ru-RU" sz="3600" dirty="0">
                <a:latin typeface="Arial" charset="0"/>
              </a:rPr>
            </a:br>
            <a:r>
              <a:rPr lang="ru-RU" sz="3600" dirty="0">
                <a:latin typeface="Arial" charset="0"/>
              </a:rPr>
              <a:t/>
            </a:r>
            <a:br>
              <a:rPr lang="ru-RU" sz="3600" dirty="0">
                <a:latin typeface="Arial" charset="0"/>
              </a:rPr>
            </a:br>
            <a:r>
              <a:rPr lang="ru-RU" sz="3600" dirty="0" smtClean="0">
                <a:latin typeface="Arial" charset="0"/>
              </a:rPr>
              <a:t>Пифагор и  Декарт.</a:t>
            </a:r>
            <a:endParaRPr lang="ru-RU" dirty="0">
              <a:latin typeface="Arial" charset="0"/>
            </a:endParaRPr>
          </a:p>
          <a:p>
            <a:pPr>
              <a:defRPr/>
            </a:pPr>
            <a:endParaRPr lang="ru-RU" dirty="0">
              <a:latin typeface="Arial" charset="0"/>
            </a:endParaRPr>
          </a:p>
          <a:p>
            <a:pPr>
              <a:defRPr/>
            </a:pPr>
            <a:endParaRPr lang="ru-RU" dirty="0">
              <a:latin typeface="Arial" charset="0"/>
            </a:endParaRPr>
          </a:p>
          <a:p>
            <a:pPr>
              <a:defRPr/>
            </a:pPr>
            <a:endParaRPr lang="ru-RU" dirty="0">
              <a:latin typeface="Arial" charset="0"/>
            </a:endParaRPr>
          </a:p>
        </p:txBody>
      </p:sp>
      <p:sp>
        <p:nvSpPr>
          <p:cNvPr id="3" name="Нашивка 2">
            <a:hlinkClick r:id="rId2" action="ppaction://hlinksldjump"/>
          </p:cNvPr>
          <p:cNvSpPr/>
          <p:nvPr/>
        </p:nvSpPr>
        <p:spPr>
          <a:xfrm>
            <a:off x="8501063" y="6143625"/>
            <a:ext cx="484187"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schemeClr val="tx1"/>
              </a:solidFill>
            </a:endParaRPr>
          </a:p>
        </p:txBody>
      </p:sp>
      <p:pic>
        <p:nvPicPr>
          <p:cNvPr id="25604" name="Picture 4" descr="C:\Users\техно\AppData\Local\Microsoft\Windows\Temporary Internet Files\Content.IE5\B2RG3WEI\MC900405920[1].wmf"/>
          <p:cNvPicPr>
            <a:picLocks noChangeAspect="1" noChangeArrowheads="1"/>
          </p:cNvPicPr>
          <p:nvPr/>
        </p:nvPicPr>
        <p:blipFill>
          <a:blip r:embed="rId3" cstate="print"/>
          <a:srcRect/>
          <a:stretch>
            <a:fillRect/>
          </a:stretch>
        </p:blipFill>
        <p:spPr bwMode="auto">
          <a:xfrm>
            <a:off x="2195736" y="3068960"/>
            <a:ext cx="1944216" cy="2357434"/>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Прямоугольник 1"/>
          <p:cNvSpPr>
            <a:spLocks noChangeArrowheads="1"/>
          </p:cNvSpPr>
          <p:nvPr/>
        </p:nvSpPr>
        <p:spPr bwMode="auto">
          <a:xfrm>
            <a:off x="1357313" y="142875"/>
            <a:ext cx="2500312" cy="461963"/>
          </a:xfrm>
          <a:prstGeom prst="rect">
            <a:avLst/>
          </a:prstGeom>
          <a:noFill/>
          <a:ln w="9525">
            <a:noFill/>
            <a:miter lim="800000"/>
            <a:headEnd/>
            <a:tailEnd/>
          </a:ln>
        </p:spPr>
        <p:txBody>
          <a:bodyPr>
            <a:spAutoFit/>
          </a:bodyPr>
          <a:lstStyle/>
          <a:p>
            <a:r>
              <a:rPr lang="ru-RU" sz="2400" b="1" i="1" u="sng" dirty="0" smtClean="0">
                <a:solidFill>
                  <a:srgbClr val="C00000"/>
                </a:solidFill>
              </a:rPr>
              <a:t>История </a:t>
            </a:r>
            <a:r>
              <a:rPr lang="ru-RU" sz="2400" b="1" i="1" u="sng" dirty="0">
                <a:solidFill>
                  <a:srgbClr val="C00000"/>
                </a:solidFill>
              </a:rPr>
              <a:t>5</a:t>
            </a:r>
          </a:p>
        </p:txBody>
      </p:sp>
      <p:sp>
        <p:nvSpPr>
          <p:cNvPr id="26628" name="TextBox 3"/>
          <p:cNvSpPr txBox="1">
            <a:spLocks noChangeArrowheads="1"/>
          </p:cNvSpPr>
          <p:nvPr/>
        </p:nvSpPr>
        <p:spPr bwMode="auto">
          <a:xfrm>
            <a:off x="1357313" y="1052736"/>
            <a:ext cx="7500937" cy="1569660"/>
          </a:xfrm>
          <a:prstGeom prst="rect">
            <a:avLst/>
          </a:prstGeom>
          <a:noFill/>
          <a:ln w="9525">
            <a:noFill/>
            <a:miter lim="800000"/>
            <a:headEnd/>
            <a:tailEnd/>
          </a:ln>
        </p:spPr>
        <p:txBody>
          <a:bodyPr wrap="square">
            <a:spAutoFit/>
          </a:bodyPr>
          <a:lstStyle/>
          <a:p>
            <a:r>
              <a:rPr lang="ru-RU" sz="2400" b="1" dirty="0" smtClean="0">
                <a:latin typeface="Comic Sans MS" pitchFamily="66" charset="0"/>
              </a:rPr>
              <a:t>Назовите единицу измерения углов. С каким народом (государством) связывают возникновение этой единицы? Какую часть окружности составляет эта единица и почему?</a:t>
            </a:r>
            <a:endParaRPr lang="ru-RU" sz="2400" b="1" dirty="0">
              <a:latin typeface="Comic Sans MS" pitchFamily="66"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9632" y="714375"/>
            <a:ext cx="7344816" cy="5816977"/>
          </a:xfrm>
          <a:prstGeom prst="rect">
            <a:avLst/>
          </a:prstGeom>
          <a:noFill/>
        </p:spPr>
        <p:txBody>
          <a:bodyPr wrap="square">
            <a:spAutoFit/>
          </a:bodyPr>
          <a:lstStyle/>
          <a:p>
            <a:pPr>
              <a:defRPr/>
            </a:pPr>
            <a:r>
              <a:rPr lang="ru-RU" sz="3600" b="1" u="sng" dirty="0">
                <a:solidFill>
                  <a:srgbClr val="C00000"/>
                </a:solidFill>
                <a:latin typeface="Arial" charset="0"/>
              </a:rPr>
              <a:t>ОТВЕТ</a:t>
            </a:r>
            <a:r>
              <a:rPr lang="ru-RU" sz="3600" b="1" u="sng" dirty="0" smtClean="0">
                <a:solidFill>
                  <a:srgbClr val="C00000"/>
                </a:solidFill>
                <a:latin typeface="Arial" charset="0"/>
              </a:rPr>
              <a:t>:</a:t>
            </a:r>
            <a:endParaRPr lang="ru-RU" sz="3600" dirty="0">
              <a:latin typeface="Arial" charset="0"/>
            </a:endParaRPr>
          </a:p>
          <a:p>
            <a:pPr>
              <a:defRPr/>
            </a:pPr>
            <a:r>
              <a:rPr lang="ru-RU" sz="2800" dirty="0" smtClean="0">
                <a:latin typeface="Arial" charset="0"/>
              </a:rPr>
              <a:t>Градус.</a:t>
            </a:r>
          </a:p>
          <a:p>
            <a:pPr>
              <a:defRPr/>
            </a:pPr>
            <a:r>
              <a:rPr lang="ru-RU" sz="2800" dirty="0" smtClean="0">
                <a:latin typeface="Arial" charset="0"/>
              </a:rPr>
              <a:t>Шумеры (Месопотамия).</a:t>
            </a:r>
          </a:p>
          <a:p>
            <a:pPr>
              <a:defRPr/>
            </a:pPr>
            <a:r>
              <a:rPr lang="ru-RU" sz="2800" dirty="0"/>
              <a:t>Градус получится, если, разделить окружность на 360 частей. Возникает вопрос – а почему древние вавилоняне делили именно на 360 частей. Дело в то, что в Вавилоне была принята </a:t>
            </a:r>
            <a:r>
              <a:rPr lang="ru-RU" sz="2800" dirty="0" err="1"/>
              <a:t>шестидесятиричная</a:t>
            </a:r>
            <a:r>
              <a:rPr lang="ru-RU" sz="2800" dirty="0"/>
              <a:t> система счисления. Более то, число 60 считалось священным. Поэтому все вычисления были связаны с числом </a:t>
            </a:r>
            <a:r>
              <a:rPr lang="ru-RU" sz="2800" dirty="0" smtClean="0"/>
              <a:t>60 (</a:t>
            </a:r>
            <a:r>
              <a:rPr lang="ru-RU" sz="2800" dirty="0"/>
              <a:t>календарь вавилонян включал 360 дней).</a:t>
            </a:r>
            <a:endParaRPr lang="ru-RU" sz="2800" dirty="0">
              <a:latin typeface="Arial" charset="0"/>
            </a:endParaRPr>
          </a:p>
        </p:txBody>
      </p:sp>
      <p:sp>
        <p:nvSpPr>
          <p:cNvPr id="3" name="Нашивка 2">
            <a:hlinkClick r:id="rId2" action="ppaction://hlinksldjump"/>
          </p:cNvPr>
          <p:cNvSpPr/>
          <p:nvPr/>
        </p:nvSpPr>
        <p:spPr>
          <a:xfrm>
            <a:off x="8501063" y="6143625"/>
            <a:ext cx="484187"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Прямоугольник 1"/>
          <p:cNvSpPr>
            <a:spLocks noChangeArrowheads="1"/>
          </p:cNvSpPr>
          <p:nvPr/>
        </p:nvSpPr>
        <p:spPr bwMode="auto">
          <a:xfrm>
            <a:off x="1000124" y="142875"/>
            <a:ext cx="2491755" cy="461665"/>
          </a:xfrm>
          <a:prstGeom prst="rect">
            <a:avLst/>
          </a:prstGeom>
          <a:noFill/>
          <a:ln w="9525">
            <a:noFill/>
            <a:miter lim="800000"/>
            <a:headEnd/>
            <a:tailEnd/>
          </a:ln>
        </p:spPr>
        <p:txBody>
          <a:bodyPr wrap="square">
            <a:spAutoFit/>
          </a:bodyPr>
          <a:lstStyle/>
          <a:p>
            <a:r>
              <a:rPr lang="ru-RU" sz="2400" b="1" i="1" u="sng" dirty="0" smtClean="0">
                <a:solidFill>
                  <a:srgbClr val="C00000"/>
                </a:solidFill>
              </a:rPr>
              <a:t>История </a:t>
            </a:r>
            <a:r>
              <a:rPr lang="ru-RU" sz="2400" b="1" i="1" u="sng" dirty="0">
                <a:solidFill>
                  <a:srgbClr val="C00000"/>
                </a:solidFill>
              </a:rPr>
              <a:t>6</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3063" y="714375"/>
            <a:ext cx="5143500" cy="1200329"/>
          </a:xfrm>
          <a:prstGeom prst="rect">
            <a:avLst/>
          </a:prstGeom>
          <a:noFill/>
        </p:spPr>
        <p:txBody>
          <a:bodyPr>
            <a:spAutoFit/>
          </a:bodyPr>
          <a:lstStyle/>
          <a:p>
            <a:pPr>
              <a:defRPr/>
            </a:pPr>
            <a:r>
              <a:rPr lang="ru-RU" sz="3600" b="1" u="sng" dirty="0">
                <a:solidFill>
                  <a:srgbClr val="C00000"/>
                </a:solidFill>
                <a:latin typeface="Arial" charset="0"/>
              </a:rPr>
              <a:t>ОТВЕТ:</a:t>
            </a:r>
          </a:p>
          <a:p>
            <a:pPr>
              <a:defRPr/>
            </a:pPr>
            <a:endParaRPr lang="ru-RU" sz="3600" dirty="0">
              <a:latin typeface="Arial" charset="0"/>
            </a:endParaRPr>
          </a:p>
        </p:txBody>
      </p:sp>
      <p:sp>
        <p:nvSpPr>
          <p:cNvPr id="3" name="Нашивка 2">
            <a:hlinkClick r:id="rId2" action="ppaction://hlinksldjump"/>
          </p:cNvPr>
          <p:cNvSpPr/>
          <p:nvPr/>
        </p:nvSpPr>
        <p:spPr>
          <a:xfrm>
            <a:off x="8501063" y="6143625"/>
            <a:ext cx="484187"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schemeClr val="tx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Прямоугольник 1"/>
          <p:cNvSpPr>
            <a:spLocks noChangeArrowheads="1"/>
          </p:cNvSpPr>
          <p:nvPr/>
        </p:nvSpPr>
        <p:spPr bwMode="auto">
          <a:xfrm>
            <a:off x="1071563" y="142875"/>
            <a:ext cx="1847750" cy="461665"/>
          </a:xfrm>
          <a:prstGeom prst="rect">
            <a:avLst/>
          </a:prstGeom>
          <a:noFill/>
          <a:ln w="9525">
            <a:noFill/>
            <a:miter lim="800000"/>
            <a:headEnd/>
            <a:tailEnd/>
          </a:ln>
        </p:spPr>
        <p:txBody>
          <a:bodyPr wrap="none">
            <a:spAutoFit/>
          </a:bodyPr>
          <a:lstStyle/>
          <a:p>
            <a:r>
              <a:rPr lang="ru-RU" sz="2400" b="1" i="1" u="sng" dirty="0" smtClean="0">
                <a:solidFill>
                  <a:srgbClr val="C00000"/>
                </a:solidFill>
              </a:rPr>
              <a:t>История </a:t>
            </a:r>
            <a:r>
              <a:rPr lang="ru-RU" sz="2400" b="1" i="1" u="sng" dirty="0">
                <a:solidFill>
                  <a:srgbClr val="C00000"/>
                </a:solidFill>
              </a:rPr>
              <a:t>7</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1"/>
          <p:cNvSpPr txBox="1">
            <a:spLocks noChangeArrowheads="1"/>
          </p:cNvSpPr>
          <p:nvPr/>
        </p:nvSpPr>
        <p:spPr bwMode="auto">
          <a:xfrm>
            <a:off x="1357313" y="357188"/>
            <a:ext cx="3143250" cy="523875"/>
          </a:xfrm>
          <a:prstGeom prst="rect">
            <a:avLst/>
          </a:prstGeom>
          <a:noFill/>
          <a:ln w="9525">
            <a:noFill/>
            <a:miter lim="800000"/>
            <a:headEnd/>
            <a:tailEnd/>
          </a:ln>
        </p:spPr>
        <p:txBody>
          <a:bodyPr>
            <a:spAutoFit/>
          </a:bodyPr>
          <a:lstStyle/>
          <a:p>
            <a:r>
              <a:rPr lang="ru-RU" sz="2800" b="1" i="1" u="sng">
                <a:solidFill>
                  <a:srgbClr val="C00000"/>
                </a:solidFill>
              </a:rPr>
              <a:t>Русский язык 1:</a:t>
            </a:r>
          </a:p>
        </p:txBody>
      </p:sp>
      <p:sp>
        <p:nvSpPr>
          <p:cNvPr id="4099" name="Rectangle 5"/>
          <p:cNvSpPr>
            <a:spLocks noChangeArrowheads="1"/>
          </p:cNvSpPr>
          <p:nvPr/>
        </p:nvSpPr>
        <p:spPr bwMode="auto">
          <a:xfrm rot="10800000" flipV="1">
            <a:off x="1476375" y="542925"/>
            <a:ext cx="7272338" cy="6186488"/>
          </a:xfrm>
          <a:prstGeom prst="rect">
            <a:avLst/>
          </a:prstGeom>
          <a:noFill/>
          <a:ln w="9525">
            <a:noFill/>
            <a:miter lim="800000"/>
            <a:headEnd/>
            <a:tailEnd/>
          </a:ln>
        </p:spPr>
        <p:txBody>
          <a:bodyPr anchor="ctr">
            <a:spAutoFit/>
          </a:bodyPr>
          <a:lstStyle/>
          <a:p>
            <a:pPr eaLnBrk="0" hangingPunct="0"/>
            <a:endParaRPr lang="ru-RU" sz="3600" b="1">
              <a:solidFill>
                <a:srgbClr val="333333"/>
              </a:solidFill>
              <a:latin typeface="Helvetica" pitchFamily="34" charset="0"/>
              <a:cs typeface="Times New Roman" pitchFamily="18" charset="0"/>
            </a:endParaRPr>
          </a:p>
          <a:p>
            <a:pPr eaLnBrk="0" hangingPunct="0"/>
            <a:r>
              <a:rPr lang="ru-RU" sz="3600" b="1">
                <a:solidFill>
                  <a:srgbClr val="333333"/>
                </a:solidFill>
                <a:latin typeface="Helvetica" pitchFamily="34" charset="0"/>
                <a:cs typeface="Times New Roman" pitchFamily="18" charset="0"/>
              </a:rPr>
              <a:t>попытайтесь отыскать среднее  арифметическое предметов, которые нас окружают:</a:t>
            </a:r>
          </a:p>
          <a:p>
            <a:pPr eaLnBrk="0" hangingPunct="0"/>
            <a:endParaRPr lang="ru-RU" sz="3600" b="1">
              <a:solidFill>
                <a:srgbClr val="333333"/>
              </a:solidFill>
              <a:latin typeface="Helvetica" pitchFamily="34" charset="0"/>
              <a:cs typeface="Times New Roman" pitchFamily="18" charset="0"/>
            </a:endParaRPr>
          </a:p>
          <a:p>
            <a:pPr eaLnBrk="0" hangingPunct="0"/>
            <a:r>
              <a:rPr lang="ru-RU" sz="3600"/>
              <a:t>носка и чулка </a:t>
            </a:r>
          </a:p>
          <a:p>
            <a:pPr eaLnBrk="0" hangingPunct="0"/>
            <a:r>
              <a:rPr lang="ru-RU" sz="3600"/>
              <a:t>холодильника и вентилятора</a:t>
            </a:r>
          </a:p>
          <a:p>
            <a:pPr eaLnBrk="0" hangingPunct="0"/>
            <a:r>
              <a:rPr lang="ru-RU" sz="3600"/>
              <a:t> </a:t>
            </a:r>
            <a:endParaRPr lang="ru-RU" sz="3600" b="1">
              <a:solidFill>
                <a:srgbClr val="333333"/>
              </a:solidFill>
              <a:latin typeface="Helvetica" pitchFamily="34" charset="0"/>
              <a:cs typeface="Times New Roman" pitchFamily="18" charset="0"/>
            </a:endParaRPr>
          </a:p>
          <a:p>
            <a:pPr eaLnBrk="0" hangingPunct="0"/>
            <a:endParaRPr lang="ru-RU" sz="3600" b="1">
              <a:solidFill>
                <a:srgbClr val="333333"/>
              </a:solidFill>
              <a:latin typeface="Helvetica" pitchFamily="34" charset="0"/>
              <a:cs typeface="Times New Roman" pitchFamily="18" charset="0"/>
            </a:endParaRPr>
          </a:p>
          <a:p>
            <a:pPr eaLnBrk="0" hangingPunct="0"/>
            <a:endParaRPr lang="ru-RU" sz="3600"/>
          </a:p>
        </p:txBody>
      </p:sp>
      <p:sp>
        <p:nvSpPr>
          <p:cNvPr id="4100" name="Прямоугольник 5"/>
          <p:cNvSpPr>
            <a:spLocks noChangeArrowheads="1"/>
          </p:cNvSpPr>
          <p:nvPr/>
        </p:nvSpPr>
        <p:spPr bwMode="auto">
          <a:xfrm>
            <a:off x="1547813" y="5013325"/>
            <a:ext cx="5472112" cy="646113"/>
          </a:xfrm>
          <a:prstGeom prst="rect">
            <a:avLst/>
          </a:prstGeom>
          <a:noFill/>
          <a:ln w="9525">
            <a:noFill/>
            <a:miter lim="800000"/>
            <a:headEnd/>
            <a:tailEnd/>
          </a:ln>
        </p:spPr>
        <p:txBody>
          <a:bodyPr>
            <a:spAutoFit/>
          </a:bodyPr>
          <a:lstStyle/>
          <a:p>
            <a:r>
              <a:rPr lang="ru-RU" sz="3600"/>
              <a:t>женщины и рыбы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0188" y="1071563"/>
            <a:ext cx="5286375" cy="1754326"/>
          </a:xfrm>
          <a:prstGeom prst="rect">
            <a:avLst/>
          </a:prstGeom>
          <a:noFill/>
        </p:spPr>
        <p:txBody>
          <a:bodyPr>
            <a:spAutoFit/>
          </a:bodyPr>
          <a:lstStyle/>
          <a:p>
            <a:pPr>
              <a:defRPr/>
            </a:pPr>
            <a:r>
              <a:rPr lang="ru-RU" sz="3600" b="1" u="sng" dirty="0">
                <a:solidFill>
                  <a:srgbClr val="C00000"/>
                </a:solidFill>
                <a:latin typeface="Arial" charset="0"/>
              </a:rPr>
              <a:t>ОТВЕТ:</a:t>
            </a:r>
          </a:p>
          <a:p>
            <a:pPr>
              <a:defRPr/>
            </a:pPr>
            <a:endParaRPr lang="ru-RU" sz="3600" dirty="0">
              <a:latin typeface="Arial" charset="0"/>
            </a:endParaRPr>
          </a:p>
          <a:p>
            <a:pPr>
              <a:defRPr/>
            </a:pPr>
            <a:endParaRPr lang="ru-RU" sz="3600" b="1" dirty="0">
              <a:solidFill>
                <a:schemeClr val="accent6">
                  <a:lumMod val="40000"/>
                  <a:lumOff val="60000"/>
                </a:schemeClr>
              </a:solidFill>
              <a:latin typeface="Arial" charset="0"/>
            </a:endParaRPr>
          </a:p>
        </p:txBody>
      </p:sp>
      <p:sp>
        <p:nvSpPr>
          <p:cNvPr id="3" name="Нашивка 2">
            <a:hlinkClick r:id="rId2" action="ppaction://hlinksldjump"/>
          </p:cNvPr>
          <p:cNvSpPr/>
          <p:nvPr/>
        </p:nvSpPr>
        <p:spPr>
          <a:xfrm>
            <a:off x="8501063" y="6143625"/>
            <a:ext cx="484187"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schemeClr val="tx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Прямоугольник 1"/>
          <p:cNvSpPr>
            <a:spLocks noChangeArrowheads="1"/>
          </p:cNvSpPr>
          <p:nvPr/>
        </p:nvSpPr>
        <p:spPr bwMode="auto">
          <a:xfrm>
            <a:off x="1285875" y="285750"/>
            <a:ext cx="2438400" cy="461963"/>
          </a:xfrm>
          <a:prstGeom prst="rect">
            <a:avLst/>
          </a:prstGeom>
          <a:noFill/>
          <a:ln w="9525">
            <a:noFill/>
            <a:miter lim="800000"/>
            <a:headEnd/>
            <a:tailEnd/>
          </a:ln>
        </p:spPr>
        <p:txBody>
          <a:bodyPr wrap="none">
            <a:spAutoFit/>
          </a:bodyPr>
          <a:lstStyle/>
          <a:p>
            <a:r>
              <a:rPr lang="ru-RU" sz="2400" b="1" i="1" u="sng">
                <a:solidFill>
                  <a:srgbClr val="C00000"/>
                </a:solidFill>
              </a:rPr>
              <a:t>Литература 1</a:t>
            </a:r>
          </a:p>
        </p:txBody>
      </p:sp>
      <p:sp>
        <p:nvSpPr>
          <p:cNvPr id="32771" name="Прямоугольник 4"/>
          <p:cNvSpPr>
            <a:spLocks noChangeArrowheads="1"/>
          </p:cNvSpPr>
          <p:nvPr/>
        </p:nvSpPr>
        <p:spPr bwMode="auto">
          <a:xfrm>
            <a:off x="1331913" y="908050"/>
            <a:ext cx="7343775" cy="3970338"/>
          </a:xfrm>
          <a:prstGeom prst="rect">
            <a:avLst/>
          </a:prstGeom>
          <a:noFill/>
          <a:ln w="9525">
            <a:noFill/>
            <a:miter lim="800000"/>
            <a:headEnd/>
            <a:tailEnd/>
          </a:ln>
        </p:spPr>
        <p:txBody>
          <a:bodyPr>
            <a:spAutoFit/>
          </a:bodyPr>
          <a:lstStyle/>
          <a:p>
            <a:r>
              <a:rPr lang="ru-RU" sz="3600"/>
              <a:t>Какое число получило имя Шехерезады ? Назвать это число и выполнить с ним следующие действия : а) представить его в виде суммы кубов двух чисел; б) разложить его на простые множители.</a:t>
            </a:r>
          </a:p>
        </p:txBody>
      </p:sp>
      <p:pic>
        <p:nvPicPr>
          <p:cNvPr id="7" name="013 Marek &amp; Vasek - Tarantella.mp3">
            <a:hlinkClick r:id="" action="ppaction://media"/>
          </p:cNvPr>
          <p:cNvPicPr>
            <a:picLocks noRot="1" noChangeAspect="1"/>
          </p:cNvPicPr>
          <p:nvPr>
            <a:audioFile r:link="rId1"/>
          </p:nvPr>
        </p:nvPicPr>
        <p:blipFill>
          <a:blip r:embed="rId3" cstate="print"/>
          <a:srcRect/>
          <a:stretch>
            <a:fillRect/>
          </a:stretch>
        </p:blipFill>
        <p:spPr bwMode="auto">
          <a:xfrm>
            <a:off x="2051050" y="5084763"/>
            <a:ext cx="792163" cy="79216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62150" fill="hold"/>
                                        <p:tgtEl>
                                          <p:spTgt spid="7"/>
                                        </p:tgtEl>
                                      </p:cBhvr>
                                    </p:cmd>
                                  </p:childTnLst>
                                </p:cTn>
                              </p:par>
                            </p:childTnLst>
                          </p:cTn>
                        </p:par>
                      </p:childTnLst>
                    </p:cTn>
                  </p:par>
                </p:childTnLst>
              </p:cTn>
              <p:nextCondLst>
                <p:cond evt="onClick" delay="0">
                  <p:tgtEl>
                    <p:spTgt spid="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1"/>
          <p:cNvSpPr txBox="1">
            <a:spLocks noChangeArrowheads="1"/>
          </p:cNvSpPr>
          <p:nvPr/>
        </p:nvSpPr>
        <p:spPr bwMode="auto">
          <a:xfrm>
            <a:off x="1357313" y="571500"/>
            <a:ext cx="6357937" cy="1200150"/>
          </a:xfrm>
          <a:prstGeom prst="rect">
            <a:avLst/>
          </a:prstGeom>
          <a:noFill/>
          <a:ln w="9525">
            <a:noFill/>
            <a:miter lim="800000"/>
            <a:headEnd/>
            <a:tailEnd/>
          </a:ln>
        </p:spPr>
        <p:txBody>
          <a:bodyPr>
            <a:spAutoFit/>
          </a:bodyPr>
          <a:lstStyle/>
          <a:p>
            <a:r>
              <a:rPr lang="ru-RU" sz="3600" b="1" u="sng">
                <a:solidFill>
                  <a:srgbClr val="C00000"/>
                </a:solidFill>
              </a:rPr>
              <a:t>ОТВЕТ:</a:t>
            </a:r>
          </a:p>
          <a:p>
            <a:r>
              <a:rPr lang="ru-RU" sz="3600"/>
              <a:t> </a:t>
            </a:r>
          </a:p>
        </p:txBody>
      </p:sp>
      <p:sp>
        <p:nvSpPr>
          <p:cNvPr id="3" name="Нашивка 2">
            <a:hlinkClick r:id="rId3" action="ppaction://hlinksldjump"/>
          </p:cNvPr>
          <p:cNvSpPr/>
          <p:nvPr/>
        </p:nvSpPr>
        <p:spPr>
          <a:xfrm>
            <a:off x="8501063" y="6143625"/>
            <a:ext cx="484187"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schemeClr val="tx1"/>
              </a:solidFill>
            </a:endParaRPr>
          </a:p>
        </p:txBody>
      </p:sp>
      <p:sp>
        <p:nvSpPr>
          <p:cNvPr id="33796" name="Прямоугольник 3"/>
          <p:cNvSpPr>
            <a:spLocks noChangeArrowheads="1"/>
          </p:cNvSpPr>
          <p:nvPr/>
        </p:nvSpPr>
        <p:spPr bwMode="auto">
          <a:xfrm>
            <a:off x="1187450" y="1484313"/>
            <a:ext cx="7632700" cy="3416300"/>
          </a:xfrm>
          <a:prstGeom prst="rect">
            <a:avLst/>
          </a:prstGeom>
          <a:noFill/>
          <a:ln w="9525">
            <a:noFill/>
            <a:miter lim="800000"/>
            <a:headEnd/>
            <a:tailEnd/>
          </a:ln>
        </p:spPr>
        <p:txBody>
          <a:bodyPr>
            <a:spAutoFit/>
          </a:bodyPr>
          <a:lstStyle/>
          <a:p>
            <a:r>
              <a:rPr lang="ru-RU" sz="3600"/>
              <a:t>1001 - число Шехерезады, оно виднеется в заглавии бессмертных сказок «Тысяча и одна ночь».</a:t>
            </a:r>
          </a:p>
          <a:p>
            <a:r>
              <a:rPr lang="ru-RU" sz="3600"/>
              <a:t>а) 1001= 10³ + 1³</a:t>
            </a:r>
          </a:p>
          <a:p>
            <a:r>
              <a:rPr lang="ru-RU" sz="3600"/>
              <a:t>б)  1001 = 7 · 11 · 13</a:t>
            </a:r>
          </a:p>
        </p:txBody>
      </p:sp>
      <p:pic>
        <p:nvPicPr>
          <p:cNvPr id="5" name="j0212678.wav">
            <a:hlinkClick r:id="" action="ppaction://media"/>
          </p:cNvPr>
          <p:cNvPicPr>
            <a:picLocks noRot="1" noChangeAspect="1"/>
          </p:cNvPicPr>
          <p:nvPr>
            <a:wavAudioFile r:embed="rId1" name="j0214098.wav"/>
          </p:nvPr>
        </p:nvPicPr>
        <p:blipFill>
          <a:blip r:embed="rId4" cstate="print"/>
          <a:srcRect/>
          <a:stretch>
            <a:fillRect/>
          </a:stretch>
        </p:blipFill>
        <p:spPr bwMode="auto">
          <a:xfrm>
            <a:off x="1403350" y="5373688"/>
            <a:ext cx="647700" cy="6477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4745"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Прямоугольник 1"/>
          <p:cNvSpPr>
            <a:spLocks noChangeArrowheads="1"/>
          </p:cNvSpPr>
          <p:nvPr/>
        </p:nvSpPr>
        <p:spPr bwMode="auto">
          <a:xfrm>
            <a:off x="1214438" y="214313"/>
            <a:ext cx="2522537" cy="461962"/>
          </a:xfrm>
          <a:prstGeom prst="rect">
            <a:avLst/>
          </a:prstGeom>
          <a:noFill/>
          <a:ln w="9525">
            <a:noFill/>
            <a:miter lim="800000"/>
            <a:headEnd/>
            <a:tailEnd/>
          </a:ln>
        </p:spPr>
        <p:txBody>
          <a:bodyPr wrap="none">
            <a:spAutoFit/>
          </a:bodyPr>
          <a:lstStyle/>
          <a:p>
            <a:r>
              <a:rPr lang="ru-RU" sz="2400" b="1" i="1" u="sng">
                <a:solidFill>
                  <a:srgbClr val="C00000"/>
                </a:solidFill>
              </a:rPr>
              <a:t>Литература  2</a:t>
            </a:r>
          </a:p>
        </p:txBody>
      </p:sp>
      <p:sp>
        <p:nvSpPr>
          <p:cNvPr id="34819" name="TextBox 3"/>
          <p:cNvSpPr txBox="1">
            <a:spLocks noChangeArrowheads="1"/>
          </p:cNvSpPr>
          <p:nvPr/>
        </p:nvSpPr>
        <p:spPr bwMode="auto">
          <a:xfrm>
            <a:off x="1000125" y="1000125"/>
            <a:ext cx="7820025" cy="5508625"/>
          </a:xfrm>
          <a:prstGeom prst="rect">
            <a:avLst/>
          </a:prstGeom>
          <a:noFill/>
          <a:ln w="9525">
            <a:noFill/>
            <a:miter lim="800000"/>
            <a:headEnd/>
            <a:tailEnd/>
          </a:ln>
        </p:spPr>
        <p:txBody>
          <a:bodyPr>
            <a:spAutoFit/>
          </a:bodyPr>
          <a:lstStyle/>
          <a:p>
            <a:r>
              <a:rPr lang="ru-RU" sz="3200" b="1">
                <a:latin typeface="Comic Sans MS" pitchFamily="66" charset="0"/>
              </a:rPr>
              <a:t>В сто сорок солнц закат пылал… (В.Маяковский)</a:t>
            </a:r>
          </a:p>
          <a:p>
            <a:endParaRPr lang="ru-RU" sz="3200" b="1">
              <a:latin typeface="Comic Sans MS" pitchFamily="66" charset="0"/>
            </a:endParaRPr>
          </a:p>
          <a:p>
            <a:r>
              <a:rPr lang="ru-RU" sz="3200" b="1">
                <a:latin typeface="Comic Sans MS" pitchFamily="66" charset="0"/>
              </a:rPr>
              <a:t>Один бьётся с тысячей,</a:t>
            </a:r>
          </a:p>
          <a:p>
            <a:r>
              <a:rPr lang="ru-RU" sz="3200" b="1">
                <a:latin typeface="Comic Sans MS" pitchFamily="66" charset="0"/>
              </a:rPr>
              <a:t>А двое с тьмою…( Повесть о Евпатии Коловрате)</a:t>
            </a:r>
          </a:p>
          <a:p>
            <a:endParaRPr lang="ru-RU" sz="3200" b="1">
              <a:latin typeface="Comic Sans MS" pitchFamily="66" charset="0"/>
            </a:endParaRPr>
          </a:p>
          <a:p>
            <a:r>
              <a:rPr lang="ru-RU" sz="3200" b="1">
                <a:latin typeface="Comic Sans MS" pitchFamily="66" charset="0"/>
              </a:rPr>
              <a:t>Какой литературный приём использован в этих произведениях? А что означает это понятие в математике?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1"/>
          <p:cNvSpPr txBox="1">
            <a:spLocks noChangeArrowheads="1"/>
          </p:cNvSpPr>
          <p:nvPr/>
        </p:nvSpPr>
        <p:spPr bwMode="auto">
          <a:xfrm>
            <a:off x="1285875" y="500063"/>
            <a:ext cx="7389813" cy="3970337"/>
          </a:xfrm>
          <a:prstGeom prst="rect">
            <a:avLst/>
          </a:prstGeom>
          <a:noFill/>
          <a:ln w="9525">
            <a:noFill/>
            <a:miter lim="800000"/>
            <a:headEnd/>
            <a:tailEnd/>
          </a:ln>
        </p:spPr>
        <p:txBody>
          <a:bodyPr>
            <a:spAutoFit/>
          </a:bodyPr>
          <a:lstStyle/>
          <a:p>
            <a:pPr>
              <a:defRPr/>
            </a:pPr>
            <a:r>
              <a:rPr lang="ru-RU" sz="3600" b="1" u="sng" dirty="0">
                <a:solidFill>
                  <a:srgbClr val="C00000"/>
                </a:solidFill>
                <a:latin typeface="Arial" charset="0"/>
              </a:rPr>
              <a:t>ОТВЕТ:</a:t>
            </a:r>
          </a:p>
          <a:p>
            <a:pPr>
              <a:defRPr/>
            </a:pPr>
            <a:endParaRPr lang="ru-RU" sz="3600" dirty="0">
              <a:latin typeface="Arial" charset="0"/>
            </a:endParaRPr>
          </a:p>
          <a:p>
            <a:pPr>
              <a:defRPr/>
            </a:pPr>
            <a:r>
              <a:rPr lang="ru-RU" sz="3600" b="1" dirty="0">
                <a:solidFill>
                  <a:schemeClr val="accent6">
                    <a:lumMod val="40000"/>
                    <a:lumOff val="60000"/>
                  </a:schemeClr>
                </a:solidFill>
                <a:latin typeface="Arial" charset="0"/>
              </a:rPr>
              <a:t>Гипербола.</a:t>
            </a:r>
          </a:p>
          <a:p>
            <a:pPr>
              <a:defRPr/>
            </a:pPr>
            <a:endParaRPr lang="ru-RU" sz="3600" b="1" dirty="0">
              <a:solidFill>
                <a:schemeClr val="accent6">
                  <a:lumMod val="40000"/>
                  <a:lumOff val="60000"/>
                </a:schemeClr>
              </a:solidFill>
              <a:latin typeface="Arial" charset="0"/>
            </a:endParaRPr>
          </a:p>
          <a:p>
            <a:pPr>
              <a:defRPr/>
            </a:pPr>
            <a:r>
              <a:rPr lang="ru-RU" sz="3600" b="1" dirty="0">
                <a:solidFill>
                  <a:schemeClr val="accent6">
                    <a:lumMod val="40000"/>
                    <a:lumOff val="60000"/>
                  </a:schemeClr>
                </a:solidFill>
                <a:latin typeface="Arial" charset="0"/>
              </a:rPr>
              <a:t>В математике это название графика обратной пропорциональности.</a:t>
            </a:r>
          </a:p>
        </p:txBody>
      </p:sp>
      <p:sp>
        <p:nvSpPr>
          <p:cNvPr id="3" name="Нашивка 2">
            <a:hlinkClick r:id="rId3" action="ppaction://hlinksldjump"/>
          </p:cNvPr>
          <p:cNvSpPr/>
          <p:nvPr/>
        </p:nvSpPr>
        <p:spPr>
          <a:xfrm>
            <a:off x="8501063" y="6143625"/>
            <a:ext cx="484187"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schemeClr val="tx1"/>
              </a:solidFill>
            </a:endParaRPr>
          </a:p>
        </p:txBody>
      </p:sp>
      <p:pic>
        <p:nvPicPr>
          <p:cNvPr id="5" name="j0212694.wav">
            <a:hlinkClick r:id="" action="ppaction://media"/>
          </p:cNvPr>
          <p:cNvPicPr>
            <a:picLocks noRot="1" noChangeAspect="1"/>
          </p:cNvPicPr>
          <p:nvPr>
            <a:wavAudioFile r:embed="rId1" name="j0214098.wav"/>
          </p:nvPr>
        </p:nvPicPr>
        <p:blipFill>
          <a:blip r:embed="rId4" cstate="print"/>
          <a:srcRect/>
          <a:stretch>
            <a:fillRect/>
          </a:stretch>
        </p:blipFill>
        <p:spPr bwMode="auto">
          <a:xfrm>
            <a:off x="1908175" y="5157788"/>
            <a:ext cx="647700" cy="6477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4745"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Прямоугольник 1"/>
          <p:cNvSpPr>
            <a:spLocks noChangeArrowheads="1"/>
          </p:cNvSpPr>
          <p:nvPr/>
        </p:nvSpPr>
        <p:spPr bwMode="auto">
          <a:xfrm>
            <a:off x="1214438" y="285750"/>
            <a:ext cx="2438400" cy="461963"/>
          </a:xfrm>
          <a:prstGeom prst="rect">
            <a:avLst/>
          </a:prstGeom>
          <a:noFill/>
          <a:ln w="9525">
            <a:noFill/>
            <a:miter lim="800000"/>
            <a:headEnd/>
            <a:tailEnd/>
          </a:ln>
        </p:spPr>
        <p:txBody>
          <a:bodyPr wrap="none">
            <a:spAutoFit/>
          </a:bodyPr>
          <a:lstStyle/>
          <a:p>
            <a:r>
              <a:rPr lang="ru-RU" sz="2400" b="1" i="1" u="sng">
                <a:solidFill>
                  <a:srgbClr val="C00000"/>
                </a:solidFill>
              </a:rPr>
              <a:t>Литература 3</a:t>
            </a:r>
          </a:p>
        </p:txBody>
      </p:sp>
      <p:sp>
        <p:nvSpPr>
          <p:cNvPr id="36867" name="TextBox 3"/>
          <p:cNvSpPr txBox="1">
            <a:spLocks noChangeArrowheads="1"/>
          </p:cNvSpPr>
          <p:nvPr/>
        </p:nvSpPr>
        <p:spPr bwMode="auto">
          <a:xfrm>
            <a:off x="1187450" y="981075"/>
            <a:ext cx="7527925" cy="461963"/>
          </a:xfrm>
          <a:prstGeom prst="rect">
            <a:avLst/>
          </a:prstGeom>
          <a:noFill/>
          <a:ln w="9525">
            <a:noFill/>
            <a:miter lim="800000"/>
            <a:headEnd/>
            <a:tailEnd/>
          </a:ln>
        </p:spPr>
        <p:txBody>
          <a:bodyPr>
            <a:spAutoFit/>
          </a:bodyPr>
          <a:lstStyle/>
          <a:p>
            <a:endParaRPr lang="ru-RU" sz="2400" b="1">
              <a:latin typeface="Comic Sans MS" pitchFamily="66" charset="0"/>
            </a:endParaRPr>
          </a:p>
        </p:txBody>
      </p:sp>
      <p:sp>
        <p:nvSpPr>
          <p:cNvPr id="36868" name="Rectangle 5"/>
          <p:cNvSpPr>
            <a:spLocks noChangeArrowheads="1"/>
          </p:cNvSpPr>
          <p:nvPr/>
        </p:nvSpPr>
        <p:spPr bwMode="auto">
          <a:xfrm>
            <a:off x="1258888" y="1125538"/>
            <a:ext cx="7273925" cy="1754187"/>
          </a:xfrm>
          <a:prstGeom prst="rect">
            <a:avLst/>
          </a:prstGeom>
          <a:noFill/>
          <a:ln w="9525">
            <a:noFill/>
            <a:miter lim="800000"/>
            <a:headEnd/>
            <a:tailEnd/>
          </a:ln>
        </p:spPr>
        <p:txBody>
          <a:bodyPr anchor="ctr">
            <a:spAutoFit/>
          </a:bodyPr>
          <a:lstStyle/>
          <a:p>
            <a:pPr eaLnBrk="0" hangingPunct="0"/>
            <a:r>
              <a:rPr lang="ru-RU" sz="3600" b="1">
                <a:solidFill>
                  <a:srgbClr val="333333"/>
                </a:solidFill>
                <a:latin typeface="inherit"/>
                <a:ea typeface="Times New Roman" pitchFamily="18" charset="0"/>
                <a:cs typeface="Helvetica" pitchFamily="34" charset="0"/>
              </a:rPr>
              <a:t>Перечислите поговорки и пословицы , в которых встречаются числа.</a:t>
            </a:r>
            <a:endParaRPr lang="ru-RU" sz="3600">
              <a:ea typeface="Times New Roman" pitchFamily="18" charset="0"/>
              <a:cs typeface="Helvetica" pitchFamily="34" charset="0"/>
            </a:endParaRPr>
          </a:p>
        </p:txBody>
      </p:sp>
      <p:pic>
        <p:nvPicPr>
          <p:cNvPr id="8" name="022 The Ventures - Beethoven Five.mp3">
            <a:hlinkClick r:id="" action="ppaction://media"/>
          </p:cNvPr>
          <p:cNvPicPr>
            <a:picLocks noRot="1" noChangeAspect="1"/>
          </p:cNvPicPr>
          <p:nvPr>
            <a:audioFile r:link="rId1"/>
          </p:nvPr>
        </p:nvPicPr>
        <p:blipFill>
          <a:blip r:embed="rId3" cstate="print"/>
          <a:srcRect/>
          <a:stretch>
            <a:fillRect/>
          </a:stretch>
        </p:blipFill>
        <p:spPr bwMode="auto">
          <a:xfrm>
            <a:off x="1187450" y="4868863"/>
            <a:ext cx="504825" cy="5048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230173" fill="hold"/>
                                        <p:tgtEl>
                                          <p:spTgt spid="8"/>
                                        </p:tgtEl>
                                      </p:cBhvr>
                                    </p:cmd>
                                  </p:childTnLst>
                                </p:cTn>
                              </p:par>
                            </p:childTnLst>
                          </p:cTn>
                        </p:par>
                      </p:childTnLst>
                    </p:cTn>
                  </p:par>
                </p:childTnLst>
              </p:cTn>
              <p:nextCondLst>
                <p:cond evt="onClick" delay="0">
                  <p:tgtEl>
                    <p:spTgt spid="8"/>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Box 1"/>
          <p:cNvSpPr txBox="1">
            <a:spLocks noChangeArrowheads="1"/>
          </p:cNvSpPr>
          <p:nvPr/>
        </p:nvSpPr>
        <p:spPr bwMode="auto">
          <a:xfrm>
            <a:off x="1285875" y="500063"/>
            <a:ext cx="7534275" cy="6740525"/>
          </a:xfrm>
          <a:prstGeom prst="rect">
            <a:avLst/>
          </a:prstGeom>
          <a:noFill/>
          <a:ln w="9525">
            <a:noFill/>
            <a:miter lim="800000"/>
            <a:headEnd/>
            <a:tailEnd/>
          </a:ln>
        </p:spPr>
        <p:txBody>
          <a:bodyPr>
            <a:spAutoFit/>
          </a:bodyPr>
          <a:lstStyle/>
          <a:p>
            <a:r>
              <a:rPr lang="ru-RU" sz="3600" b="1" u="sng">
                <a:solidFill>
                  <a:srgbClr val="C00000"/>
                </a:solidFill>
              </a:rPr>
              <a:t>ОТВЕТ:</a:t>
            </a:r>
          </a:p>
          <a:p>
            <a:r>
              <a:rPr lang="ru-RU" sz="2800"/>
              <a:t>Например:</a:t>
            </a:r>
          </a:p>
          <a:p>
            <a:endParaRPr lang="ru-RU" sz="2800"/>
          </a:p>
          <a:p>
            <a:r>
              <a:rPr lang="ru-RU" sz="2800"/>
              <a:t>Седьмая вода на киселе.</a:t>
            </a:r>
          </a:p>
          <a:p>
            <a:r>
              <a:rPr lang="ru-RU" sz="2800"/>
              <a:t>За двумя зайцами погонишься, ни одного не поймаешь.</a:t>
            </a:r>
          </a:p>
          <a:p>
            <a:r>
              <a:rPr lang="ru-RU" sz="2800"/>
              <a:t>Двое пашут, семеро машут.</a:t>
            </a:r>
          </a:p>
          <a:p>
            <a:r>
              <a:rPr lang="ru-RU" sz="2800"/>
              <a:t>Двум смертям не бывать, а одной не миновать.</a:t>
            </a:r>
          </a:p>
          <a:p>
            <a:r>
              <a:rPr lang="ru-RU" sz="2800"/>
              <a:t>Пятое колесо в телеге.</a:t>
            </a:r>
          </a:p>
          <a:p>
            <a:endParaRPr lang="ru-RU" sz="3600"/>
          </a:p>
          <a:p>
            <a:endParaRPr lang="ru-RU" sz="3600"/>
          </a:p>
          <a:p>
            <a:endParaRPr lang="ru-RU" sz="3600"/>
          </a:p>
          <a:p>
            <a:endParaRPr lang="ru-RU" sz="3600"/>
          </a:p>
        </p:txBody>
      </p:sp>
      <p:sp>
        <p:nvSpPr>
          <p:cNvPr id="3" name="Нашивка 2">
            <a:hlinkClick r:id="rId2" action="ppaction://hlinksldjump"/>
          </p:cNvPr>
          <p:cNvSpPr/>
          <p:nvPr/>
        </p:nvSpPr>
        <p:spPr>
          <a:xfrm>
            <a:off x="8501063" y="6143625"/>
            <a:ext cx="484187"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schemeClr val="tx1"/>
              </a:solidFill>
            </a:endParaRPr>
          </a:p>
        </p:txBody>
      </p:sp>
      <p:sp>
        <p:nvSpPr>
          <p:cNvPr id="37892" name="Прямоугольник 4"/>
          <p:cNvSpPr>
            <a:spLocks noChangeArrowheads="1"/>
          </p:cNvSpPr>
          <p:nvPr/>
        </p:nvSpPr>
        <p:spPr bwMode="auto">
          <a:xfrm>
            <a:off x="1258888" y="5013325"/>
            <a:ext cx="5527675" cy="954088"/>
          </a:xfrm>
          <a:prstGeom prst="rect">
            <a:avLst/>
          </a:prstGeom>
          <a:noFill/>
          <a:ln w="9525">
            <a:noFill/>
            <a:miter lim="800000"/>
            <a:headEnd/>
            <a:tailEnd/>
          </a:ln>
        </p:spPr>
        <p:txBody>
          <a:bodyPr>
            <a:spAutoFit/>
          </a:bodyPr>
          <a:lstStyle/>
          <a:p>
            <a:pPr eaLnBrk="0" hangingPunct="0">
              <a:tabLst>
                <a:tab pos="457200" algn="l"/>
              </a:tabLst>
            </a:pPr>
            <a:r>
              <a:rPr lang="ru-RU" sz="2800">
                <a:latin typeface="Helvetica" pitchFamily="34" charset="0"/>
                <a:cs typeface="Times New Roman" pitchFamily="18" charset="0"/>
              </a:rPr>
              <a:t>Семеро одного не ждут.</a:t>
            </a:r>
            <a:endParaRPr lang="ru-RU" sz="2800"/>
          </a:p>
          <a:p>
            <a:pPr eaLnBrk="0" hangingPunct="0">
              <a:tabLst>
                <a:tab pos="457200" algn="l"/>
              </a:tabLst>
            </a:pPr>
            <a:r>
              <a:rPr lang="ru-RU" sz="2800">
                <a:latin typeface="Helvetica" pitchFamily="34" charset="0"/>
                <a:cs typeface="Times New Roman" pitchFamily="18" charset="0"/>
              </a:rPr>
              <a:t>Все за одного - один за всех.</a:t>
            </a:r>
            <a:endParaRPr lang="ru-RU" sz="280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Прямоугольник 1"/>
          <p:cNvSpPr>
            <a:spLocks noChangeArrowheads="1"/>
          </p:cNvSpPr>
          <p:nvPr/>
        </p:nvSpPr>
        <p:spPr bwMode="auto">
          <a:xfrm>
            <a:off x="928688" y="285750"/>
            <a:ext cx="2995612" cy="461963"/>
          </a:xfrm>
          <a:prstGeom prst="rect">
            <a:avLst/>
          </a:prstGeom>
          <a:noFill/>
          <a:ln w="9525">
            <a:noFill/>
            <a:miter lim="800000"/>
            <a:headEnd/>
            <a:tailEnd/>
          </a:ln>
        </p:spPr>
        <p:txBody>
          <a:bodyPr>
            <a:spAutoFit/>
          </a:bodyPr>
          <a:lstStyle/>
          <a:p>
            <a:r>
              <a:rPr lang="ru-RU" sz="2400" b="1" i="1" u="sng">
                <a:solidFill>
                  <a:srgbClr val="C00000"/>
                </a:solidFill>
              </a:rPr>
              <a:t>Литература 4</a:t>
            </a:r>
          </a:p>
        </p:txBody>
      </p:sp>
      <p:sp>
        <p:nvSpPr>
          <p:cNvPr id="38916" name="TextBox 3"/>
          <p:cNvSpPr txBox="1">
            <a:spLocks noChangeArrowheads="1"/>
          </p:cNvSpPr>
          <p:nvPr/>
        </p:nvSpPr>
        <p:spPr bwMode="auto">
          <a:xfrm>
            <a:off x="1116013" y="836613"/>
            <a:ext cx="7072312" cy="4894262"/>
          </a:xfrm>
          <a:prstGeom prst="rect">
            <a:avLst/>
          </a:prstGeom>
          <a:noFill/>
          <a:ln w="9525">
            <a:noFill/>
            <a:miter lim="800000"/>
            <a:headEnd/>
            <a:tailEnd/>
          </a:ln>
        </p:spPr>
        <p:txBody>
          <a:bodyPr>
            <a:spAutoFit/>
          </a:bodyPr>
          <a:lstStyle/>
          <a:p>
            <a:pPr>
              <a:defRPr/>
            </a:pPr>
            <a:r>
              <a:rPr lang="ru-RU" sz="2400" dirty="0">
                <a:latin typeface="Arial" charset="0"/>
              </a:rPr>
              <a:t>Цифровая поэзия. Попробуйте догадаться, в стиле каких русских поэтов написаны эти цифровые стихи:</a:t>
            </a:r>
          </a:p>
          <a:p>
            <a:pPr marL="457200" indent="-457200">
              <a:buFontTx/>
              <a:buAutoNum type="arabicParenR"/>
              <a:defRPr/>
            </a:pPr>
            <a:r>
              <a:rPr lang="ru-RU" sz="2400" dirty="0">
                <a:latin typeface="Arial" charset="0"/>
              </a:rPr>
              <a:t>       17 30 48           3)           </a:t>
            </a:r>
            <a:br>
              <a:rPr lang="ru-RU" sz="2400" dirty="0">
                <a:latin typeface="Arial" charset="0"/>
              </a:rPr>
            </a:br>
            <a:r>
              <a:rPr lang="ru-RU" sz="2400" dirty="0">
                <a:latin typeface="Arial" charset="0"/>
              </a:rPr>
              <a:t>      140 10 01</a:t>
            </a:r>
            <a:br>
              <a:rPr lang="ru-RU" sz="2400" dirty="0">
                <a:latin typeface="Arial" charset="0"/>
              </a:rPr>
            </a:br>
            <a:r>
              <a:rPr lang="ru-RU" sz="2400" dirty="0">
                <a:latin typeface="Arial" charset="0"/>
              </a:rPr>
              <a:t>      126 138</a:t>
            </a:r>
            <a:br>
              <a:rPr lang="ru-RU" sz="2400" dirty="0">
                <a:latin typeface="Arial" charset="0"/>
              </a:rPr>
            </a:br>
            <a:r>
              <a:rPr lang="ru-RU" sz="2400" dirty="0">
                <a:latin typeface="Arial" charset="0"/>
              </a:rPr>
              <a:t>      140 3 501</a:t>
            </a:r>
          </a:p>
          <a:p>
            <a:pPr marL="457200" indent="-457200">
              <a:buFontTx/>
              <a:buAutoNum type="arabicParenR"/>
              <a:defRPr/>
            </a:pPr>
            <a:endParaRPr lang="ru-RU" sz="2400" dirty="0">
              <a:latin typeface="Arial" charset="0"/>
            </a:endParaRPr>
          </a:p>
          <a:p>
            <a:pPr marL="457200" indent="-457200">
              <a:buFontTx/>
              <a:buAutoNum type="arabicParenR"/>
              <a:defRPr/>
            </a:pPr>
            <a:r>
              <a:rPr lang="ru-RU" sz="2400" dirty="0">
                <a:latin typeface="Arial" charset="0"/>
              </a:rPr>
              <a:t>       2 46 38 1</a:t>
            </a:r>
            <a:br>
              <a:rPr lang="ru-RU" sz="2400" dirty="0">
                <a:latin typeface="Arial" charset="0"/>
              </a:rPr>
            </a:br>
            <a:r>
              <a:rPr lang="ru-RU" sz="2400" dirty="0">
                <a:latin typeface="Arial" charset="0"/>
              </a:rPr>
              <a:t>      116 14 20!</a:t>
            </a:r>
            <a:br>
              <a:rPr lang="ru-RU" sz="2400" dirty="0">
                <a:latin typeface="Arial" charset="0"/>
              </a:rPr>
            </a:br>
            <a:r>
              <a:rPr lang="ru-RU" sz="2400" dirty="0">
                <a:latin typeface="Arial" charset="0"/>
              </a:rPr>
              <a:t>     15 14 21</a:t>
            </a:r>
            <a:br>
              <a:rPr lang="ru-RU" sz="2400" dirty="0">
                <a:latin typeface="Arial" charset="0"/>
              </a:rPr>
            </a:br>
            <a:r>
              <a:rPr lang="ru-RU" sz="2400" dirty="0">
                <a:latin typeface="Arial" charset="0"/>
              </a:rPr>
              <a:t>      14 0 17</a:t>
            </a:r>
          </a:p>
          <a:p>
            <a:pPr>
              <a:defRPr/>
            </a:pPr>
            <a:endParaRPr lang="ru-RU" sz="2400" dirty="0">
              <a:latin typeface="Arial" charset="0"/>
            </a:endParaRPr>
          </a:p>
        </p:txBody>
      </p:sp>
      <p:graphicFrame>
        <p:nvGraphicFramePr>
          <p:cNvPr id="7" name="Таблица 6"/>
          <p:cNvGraphicFramePr>
            <a:graphicFrameLocks noGrp="1"/>
          </p:cNvGraphicFramePr>
          <p:nvPr/>
        </p:nvGraphicFramePr>
        <p:xfrm>
          <a:off x="4787900" y="2044700"/>
          <a:ext cx="2879725" cy="3749675"/>
        </p:xfrm>
        <a:graphic>
          <a:graphicData uri="http://schemas.openxmlformats.org/drawingml/2006/table">
            <a:tbl>
              <a:tblPr firstRow="1" bandRow="1">
                <a:tableStyleId>{5C22544A-7EE6-4342-B048-85BDC9FD1C3A}</a:tableStyleId>
              </a:tblPr>
              <a:tblGrid>
                <a:gridCol w="2879725"/>
              </a:tblGrid>
              <a:tr h="3749675">
                <a:tc>
                  <a:txBody>
                    <a:bodyPr/>
                    <a:lstStyle/>
                    <a:p>
                      <a:r>
                        <a:rPr lang="ru-RU" sz="2400" b="0" dirty="0" smtClean="0">
                          <a:solidFill>
                            <a:schemeClr val="tx1"/>
                          </a:solidFill>
                        </a:rPr>
                        <a:t>14 126 14</a:t>
                      </a:r>
                      <a:br>
                        <a:rPr lang="ru-RU" sz="2400" b="0" dirty="0" smtClean="0">
                          <a:solidFill>
                            <a:schemeClr val="tx1"/>
                          </a:solidFill>
                        </a:rPr>
                      </a:br>
                      <a:r>
                        <a:rPr lang="ru-RU" sz="2400" b="0" dirty="0" smtClean="0">
                          <a:solidFill>
                            <a:schemeClr val="tx1"/>
                          </a:solidFill>
                        </a:rPr>
                        <a:t>132 17 43...</a:t>
                      </a:r>
                      <a:br>
                        <a:rPr lang="ru-RU" sz="2400" b="0" dirty="0" smtClean="0">
                          <a:solidFill>
                            <a:schemeClr val="tx1"/>
                          </a:solidFill>
                        </a:rPr>
                      </a:br>
                      <a:r>
                        <a:rPr lang="ru-RU" sz="2400" b="0" dirty="0" smtClean="0">
                          <a:solidFill>
                            <a:schemeClr val="tx1"/>
                          </a:solidFill>
                        </a:rPr>
                        <a:t>16 42 511</a:t>
                      </a:r>
                      <a:br>
                        <a:rPr lang="ru-RU" sz="2400" b="0" dirty="0" smtClean="0">
                          <a:solidFill>
                            <a:schemeClr val="tx1"/>
                          </a:solidFill>
                        </a:rPr>
                      </a:br>
                      <a:r>
                        <a:rPr lang="ru-RU" sz="2400" b="0" dirty="0" smtClean="0">
                          <a:solidFill>
                            <a:schemeClr val="tx1"/>
                          </a:solidFill>
                        </a:rPr>
                        <a:t>704 83</a:t>
                      </a:r>
                    </a:p>
                    <a:p>
                      <a:endParaRPr lang="ru-RU" sz="2400" b="0" dirty="0" smtClean="0">
                        <a:solidFill>
                          <a:schemeClr val="tx1"/>
                        </a:solidFill>
                      </a:endParaRPr>
                    </a:p>
                    <a:p>
                      <a:r>
                        <a:rPr lang="ru-RU" sz="2400" b="0" dirty="0" smtClean="0">
                          <a:solidFill>
                            <a:schemeClr val="tx1"/>
                          </a:solidFill>
                        </a:rPr>
                        <a:t>170! 16 39</a:t>
                      </a:r>
                      <a:br>
                        <a:rPr lang="ru-RU" sz="2400" b="0" dirty="0" smtClean="0">
                          <a:solidFill>
                            <a:schemeClr val="tx1"/>
                          </a:solidFill>
                        </a:rPr>
                      </a:br>
                      <a:r>
                        <a:rPr lang="ru-RU" sz="2400" b="0" dirty="0" smtClean="0">
                          <a:solidFill>
                            <a:schemeClr val="tx1"/>
                          </a:solidFill>
                        </a:rPr>
                        <a:t>514 700 142</a:t>
                      </a:r>
                      <a:br>
                        <a:rPr lang="ru-RU" sz="2400" b="0" dirty="0" smtClean="0">
                          <a:solidFill>
                            <a:schemeClr val="tx1"/>
                          </a:solidFill>
                        </a:rPr>
                      </a:br>
                      <a:r>
                        <a:rPr lang="ru-RU" sz="2400" b="0" dirty="0" smtClean="0">
                          <a:solidFill>
                            <a:schemeClr val="tx1"/>
                          </a:solidFill>
                        </a:rPr>
                        <a:t>612 349</a:t>
                      </a:r>
                      <a:br>
                        <a:rPr lang="ru-RU" sz="2400" b="0" dirty="0" smtClean="0">
                          <a:solidFill>
                            <a:schemeClr val="tx1"/>
                          </a:solidFill>
                        </a:rPr>
                      </a:br>
                      <a:r>
                        <a:rPr lang="ru-RU" sz="2400" b="0" dirty="0" smtClean="0">
                          <a:solidFill>
                            <a:schemeClr val="tx1"/>
                          </a:solidFill>
                        </a:rPr>
                        <a:t>17 114 02</a:t>
                      </a:r>
                    </a:p>
                    <a:p>
                      <a:endParaRPr lang="ru-RU" sz="2400" b="0" dirty="0">
                        <a:solidFill>
                          <a:schemeClr val="tx1"/>
                        </a:solidFill>
                      </a:endParaRPr>
                    </a:p>
                  </a:txBody>
                  <a:tcPr marL="91421" marR="91421" marT="45728" marB="45728"/>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92275" y="620713"/>
            <a:ext cx="4357688" cy="3416300"/>
          </a:xfrm>
          <a:prstGeom prst="rect">
            <a:avLst/>
          </a:prstGeom>
          <a:noFill/>
        </p:spPr>
        <p:txBody>
          <a:bodyPr>
            <a:spAutoFit/>
          </a:bodyPr>
          <a:lstStyle/>
          <a:p>
            <a:pPr>
              <a:defRPr/>
            </a:pPr>
            <a:r>
              <a:rPr lang="ru-RU" sz="3600" b="1" u="sng" dirty="0">
                <a:solidFill>
                  <a:srgbClr val="C00000"/>
                </a:solidFill>
                <a:latin typeface="Arial" charset="0"/>
              </a:rPr>
              <a:t>ОТВЕТ:</a:t>
            </a:r>
          </a:p>
          <a:p>
            <a:pPr>
              <a:defRPr/>
            </a:pPr>
            <a:endParaRPr lang="ru-RU" sz="3600" dirty="0">
              <a:latin typeface="Arial" charset="0"/>
            </a:endParaRPr>
          </a:p>
          <a:p>
            <a:pPr>
              <a:defRPr/>
            </a:pPr>
            <a:endParaRPr lang="ru-RU" sz="3600" dirty="0">
              <a:latin typeface="Arial" charset="0"/>
            </a:endParaRPr>
          </a:p>
          <a:p>
            <a:pPr marL="742950" indent="-742950">
              <a:buFontTx/>
              <a:buAutoNum type="arabicParenR"/>
              <a:defRPr/>
            </a:pPr>
            <a:r>
              <a:rPr lang="ru-RU" sz="3600" dirty="0">
                <a:latin typeface="Arial" charset="0"/>
              </a:rPr>
              <a:t>А. Пушкин</a:t>
            </a:r>
          </a:p>
          <a:p>
            <a:pPr marL="742950" indent="-742950">
              <a:buFontTx/>
              <a:buAutoNum type="arabicParenR"/>
              <a:defRPr/>
            </a:pPr>
            <a:r>
              <a:rPr lang="ru-RU" sz="3600" dirty="0">
                <a:latin typeface="Arial" charset="0"/>
              </a:rPr>
              <a:t>В. Маяковский</a:t>
            </a:r>
          </a:p>
          <a:p>
            <a:pPr marL="742950" indent="-742950">
              <a:buFontTx/>
              <a:buAutoNum type="arabicParenR"/>
              <a:defRPr/>
            </a:pPr>
            <a:r>
              <a:rPr lang="ru-RU" sz="3600" dirty="0">
                <a:latin typeface="Arial" charset="0"/>
              </a:rPr>
              <a:t>С Есенин</a:t>
            </a:r>
          </a:p>
        </p:txBody>
      </p:sp>
      <p:sp>
        <p:nvSpPr>
          <p:cNvPr id="3" name="Нашивка 2">
            <a:hlinkClick r:id="rId3" action="ppaction://hlinksldjump"/>
          </p:cNvPr>
          <p:cNvSpPr/>
          <p:nvPr/>
        </p:nvSpPr>
        <p:spPr>
          <a:xfrm>
            <a:off x="8501063" y="6143625"/>
            <a:ext cx="484187"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schemeClr val="tx1"/>
              </a:solidFill>
            </a:endParaRPr>
          </a:p>
        </p:txBody>
      </p:sp>
      <p:pic>
        <p:nvPicPr>
          <p:cNvPr id="5" name="j0212725.wav">
            <a:hlinkClick r:id="" action="ppaction://media"/>
          </p:cNvPr>
          <p:cNvPicPr>
            <a:picLocks noRot="1" noChangeAspect="1"/>
          </p:cNvPicPr>
          <p:nvPr>
            <a:wavAudioFile r:embed="rId1" name="j0214098.wav"/>
          </p:nvPr>
        </p:nvPicPr>
        <p:blipFill>
          <a:blip r:embed="rId4" cstate="print"/>
          <a:srcRect/>
          <a:stretch>
            <a:fillRect/>
          </a:stretch>
        </p:blipFill>
        <p:spPr bwMode="auto">
          <a:xfrm>
            <a:off x="1619250" y="5229225"/>
            <a:ext cx="649288" cy="6477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4745"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Прямоугольник 1"/>
          <p:cNvSpPr>
            <a:spLocks noChangeArrowheads="1"/>
          </p:cNvSpPr>
          <p:nvPr/>
        </p:nvSpPr>
        <p:spPr bwMode="auto">
          <a:xfrm>
            <a:off x="1214438" y="285750"/>
            <a:ext cx="3487737" cy="461963"/>
          </a:xfrm>
          <a:prstGeom prst="rect">
            <a:avLst/>
          </a:prstGeom>
          <a:noFill/>
          <a:ln w="9525">
            <a:noFill/>
            <a:miter lim="800000"/>
            <a:headEnd/>
            <a:tailEnd/>
          </a:ln>
        </p:spPr>
        <p:txBody>
          <a:bodyPr wrap="none">
            <a:spAutoFit/>
          </a:bodyPr>
          <a:lstStyle/>
          <a:p>
            <a:r>
              <a:rPr lang="ru-RU" sz="2400" b="1" i="1" u="sng">
                <a:solidFill>
                  <a:srgbClr val="C00000"/>
                </a:solidFill>
              </a:rPr>
              <a:t>Музыкальная пауза 5</a:t>
            </a:r>
          </a:p>
        </p:txBody>
      </p:sp>
      <p:sp>
        <p:nvSpPr>
          <p:cNvPr id="40963" name="TextBox 3"/>
          <p:cNvSpPr txBox="1">
            <a:spLocks noChangeArrowheads="1"/>
          </p:cNvSpPr>
          <p:nvPr/>
        </p:nvSpPr>
        <p:spPr bwMode="auto">
          <a:xfrm>
            <a:off x="1042988" y="981075"/>
            <a:ext cx="7678737" cy="5754688"/>
          </a:xfrm>
          <a:prstGeom prst="rect">
            <a:avLst/>
          </a:prstGeom>
          <a:noFill/>
          <a:ln w="9525">
            <a:noFill/>
            <a:miter lim="800000"/>
            <a:headEnd/>
            <a:tailEnd/>
          </a:ln>
        </p:spPr>
        <p:txBody>
          <a:bodyPr>
            <a:spAutoFit/>
          </a:bodyPr>
          <a:lstStyle/>
          <a:p>
            <a:r>
              <a:rPr lang="ru-RU" sz="2800" b="1">
                <a:latin typeface="Comic Sans MS" pitchFamily="66" charset="0"/>
              </a:rPr>
              <a:t>Музыка числа </a:t>
            </a:r>
            <a:r>
              <a:rPr lang="el-GR" sz="2800" b="1">
                <a:latin typeface="Comic Sans MS" pitchFamily="66" charset="0"/>
              </a:rPr>
              <a:t>π</a:t>
            </a:r>
            <a:r>
              <a:rPr lang="ru-RU" sz="2800" b="1">
                <a:latin typeface="Comic Sans MS" pitchFamily="66" charset="0"/>
              </a:rPr>
              <a:t> </a:t>
            </a:r>
          </a:p>
          <a:p>
            <a:r>
              <a:rPr lang="ru-RU" sz="2800" b="1">
                <a:latin typeface="Comic Sans MS" pitchFamily="66" charset="0"/>
              </a:rPr>
              <a:t>А это слова: </a:t>
            </a:r>
            <a:r>
              <a:rPr lang="ru-RU" sz="1600"/>
              <a:t>3,1415926535 8979323846 2643383279 5028841971 6939937510 5820974944 5923078164 0628620899 8628034825 3421170679 8214808651 3282306647 0938446095 5058223172 5359408128 4811174502 8410270193 8521105559 6446229489 5493038196 4428810975 6659334461 2847564823 3786783165 2712019091 4564856692 3460348610 4543266482 1339360726 0249141273 7245870066 0631558817 4881520920 9628292540 9171536436 7892590360 0113305305 4882046652 1384146951 9415116094 3305727036 5759591953 0921861173 8193261179 3105118548 0744623799 6274956735 1885752724 8912279381 8301194912 9833673362 4406566430 8602139494 6395224737 1907021798 6094370277 0539217176 2931767523 8467481846 7669405132 0005681271 4526356082 7785771342 7577896091 7363717872 1468440901 2249534301 4654958537 1050792279 6892589235 4201995611 2129021960 8640344181 5981362977 4771309960 5187072113 4999999837 2978049951 0597317328 1609631859 5024459455 3469083026 4252230825 3344685035 2619311881 7101000313 7838752886 5875332083 8142061717 7669147303 5982534904 2875546873 1159562863 8823537875 9375195778 1857780532 1712268066 1300192787 6611195909 2164201989</a:t>
            </a:r>
            <a:r>
              <a:rPr lang="ru-RU" sz="1600" b="1">
                <a:latin typeface="Comic Sans MS" pitchFamily="66" charset="0"/>
              </a:rPr>
              <a:t>   </a:t>
            </a:r>
          </a:p>
          <a:p>
            <a:endParaRPr lang="ru-RU" sz="2800" b="1">
              <a:latin typeface="Comic Sans MS" pitchFamily="66" charset="0"/>
            </a:endParaRPr>
          </a:p>
          <a:p>
            <a:endParaRPr lang="ru-RU" sz="2800" b="1">
              <a:latin typeface="Comic Sans MS" pitchFamily="66" charset="0"/>
            </a:endParaRPr>
          </a:p>
        </p:txBody>
      </p:sp>
      <p:pic>
        <p:nvPicPr>
          <p:cNvPr id="5" name="РњСѓР·С‹РєР°_С‡РёСЃР»Р°_РџРё.mp3">
            <a:hlinkClick r:id="" action="ppaction://media"/>
          </p:cNvPr>
          <p:cNvPicPr>
            <a:picLocks noRot="1" noChangeAspect="1"/>
          </p:cNvPicPr>
          <p:nvPr>
            <a:audioFile r:link="rId1"/>
          </p:nvPr>
        </p:nvPicPr>
        <p:blipFill>
          <a:blip r:embed="rId3" cstate="print"/>
          <a:srcRect/>
          <a:stretch>
            <a:fillRect/>
          </a:stretch>
        </p:blipFill>
        <p:spPr bwMode="auto">
          <a:xfrm>
            <a:off x="1331913" y="4797425"/>
            <a:ext cx="1655762" cy="16557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41963"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0188" y="785813"/>
            <a:ext cx="7000875" cy="6740525"/>
          </a:xfrm>
          <a:prstGeom prst="rect">
            <a:avLst/>
          </a:prstGeom>
          <a:noFill/>
        </p:spPr>
        <p:txBody>
          <a:bodyPr>
            <a:spAutoFit/>
          </a:bodyPr>
          <a:lstStyle/>
          <a:p>
            <a:pPr>
              <a:defRPr/>
            </a:pPr>
            <a:r>
              <a:rPr lang="ru-RU" sz="3600" b="1" u="sng" dirty="0">
                <a:solidFill>
                  <a:srgbClr val="C00000"/>
                </a:solidFill>
                <a:latin typeface="Arial" charset="0"/>
              </a:rPr>
              <a:t>ОТВЕТ:</a:t>
            </a:r>
          </a:p>
          <a:p>
            <a:pPr>
              <a:defRPr/>
            </a:pPr>
            <a:endParaRPr lang="ru-RU" sz="3600" dirty="0">
              <a:latin typeface="Arial" charset="0"/>
            </a:endParaRPr>
          </a:p>
          <a:p>
            <a:pPr>
              <a:defRPr/>
            </a:pPr>
            <a:endParaRPr lang="ru-RU" sz="3600" dirty="0">
              <a:latin typeface="Arial" charset="0"/>
            </a:endParaRPr>
          </a:p>
          <a:p>
            <a:pPr>
              <a:defRPr/>
            </a:pPr>
            <a:r>
              <a:rPr lang="ru-RU" sz="3600" dirty="0">
                <a:latin typeface="Arial" charset="0"/>
              </a:rPr>
              <a:t>Гольф</a:t>
            </a:r>
          </a:p>
          <a:p>
            <a:pPr>
              <a:defRPr/>
            </a:pPr>
            <a:r>
              <a:rPr lang="ru-RU" sz="3600" dirty="0">
                <a:latin typeface="Arial" charset="0"/>
              </a:rPr>
              <a:t>Кондиционер</a:t>
            </a:r>
          </a:p>
          <a:p>
            <a:pPr>
              <a:defRPr/>
            </a:pPr>
            <a:r>
              <a:rPr lang="ru-RU" sz="3600" dirty="0">
                <a:latin typeface="Arial" charset="0"/>
              </a:rPr>
              <a:t>Русалка</a:t>
            </a:r>
          </a:p>
          <a:p>
            <a:pPr>
              <a:defRPr/>
            </a:pPr>
            <a:endParaRPr lang="ru-RU" sz="3600" dirty="0">
              <a:latin typeface="Arial" charset="0"/>
            </a:endParaRPr>
          </a:p>
          <a:p>
            <a:pPr>
              <a:defRPr/>
            </a:pPr>
            <a:endParaRPr lang="ru-RU" sz="3600" dirty="0">
              <a:latin typeface="Arial" charset="0"/>
            </a:endParaRPr>
          </a:p>
          <a:p>
            <a:pPr>
              <a:defRPr/>
            </a:pPr>
            <a:endParaRPr lang="ru-RU" sz="3600" dirty="0">
              <a:latin typeface="Arial" charset="0"/>
            </a:endParaRPr>
          </a:p>
          <a:p>
            <a:pPr>
              <a:defRPr/>
            </a:pPr>
            <a:endParaRPr lang="ru-RU" sz="3600" dirty="0">
              <a:latin typeface="Arial" charset="0"/>
            </a:endParaRPr>
          </a:p>
          <a:p>
            <a:pPr>
              <a:defRPr/>
            </a:pPr>
            <a:r>
              <a:rPr lang="ru-RU" sz="3600" b="1" dirty="0">
                <a:solidFill>
                  <a:schemeClr val="accent6">
                    <a:lumMod val="40000"/>
                    <a:lumOff val="60000"/>
                  </a:schemeClr>
                </a:solidFill>
                <a:latin typeface="Arial" charset="0"/>
              </a:rPr>
              <a:t/>
            </a:r>
            <a:br>
              <a:rPr lang="ru-RU" sz="3600" b="1" dirty="0">
                <a:solidFill>
                  <a:schemeClr val="accent6">
                    <a:lumMod val="40000"/>
                    <a:lumOff val="60000"/>
                  </a:schemeClr>
                </a:solidFill>
                <a:latin typeface="Arial" charset="0"/>
              </a:rPr>
            </a:br>
            <a:endParaRPr lang="ru-RU" sz="3600" b="1" dirty="0">
              <a:solidFill>
                <a:schemeClr val="accent6">
                  <a:lumMod val="40000"/>
                  <a:lumOff val="60000"/>
                </a:schemeClr>
              </a:solidFill>
              <a:latin typeface="Arial" charset="0"/>
            </a:endParaRPr>
          </a:p>
        </p:txBody>
      </p:sp>
      <p:sp>
        <p:nvSpPr>
          <p:cNvPr id="3" name="Нашивка 2">
            <a:hlinkClick r:id="rId3" action="ppaction://hlinksldjump"/>
          </p:cNvPr>
          <p:cNvSpPr/>
          <p:nvPr/>
        </p:nvSpPr>
        <p:spPr>
          <a:xfrm>
            <a:off x="8429625" y="6215063"/>
            <a:ext cx="484188" cy="484187"/>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1"/>
              </a:solidFill>
            </a:endParaRPr>
          </a:p>
        </p:txBody>
      </p:sp>
      <p:pic>
        <p:nvPicPr>
          <p:cNvPr id="4" name="j0212600.wav">
            <a:hlinkClick r:id="" action="ppaction://media"/>
          </p:cNvPr>
          <p:cNvPicPr>
            <a:picLocks noRot="1" noChangeAspect="1"/>
          </p:cNvPicPr>
          <p:nvPr>
            <a:wavAudioFile r:embed="rId1" name="j0214098.wav"/>
          </p:nvPr>
        </p:nvPicPr>
        <p:blipFill>
          <a:blip r:embed="rId4" cstate="print"/>
          <a:srcRect/>
          <a:stretch>
            <a:fillRect/>
          </a:stretch>
        </p:blipFill>
        <p:spPr bwMode="auto">
          <a:xfrm>
            <a:off x="1259632" y="5229200"/>
            <a:ext cx="792089" cy="7920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4745"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1"/>
          <p:cNvSpPr txBox="1">
            <a:spLocks noChangeArrowheads="1"/>
          </p:cNvSpPr>
          <p:nvPr/>
        </p:nvSpPr>
        <p:spPr bwMode="auto">
          <a:xfrm>
            <a:off x="1428750" y="571500"/>
            <a:ext cx="5000625" cy="2308225"/>
          </a:xfrm>
          <a:prstGeom prst="rect">
            <a:avLst/>
          </a:prstGeom>
          <a:noFill/>
          <a:ln w="9525">
            <a:noFill/>
            <a:miter lim="800000"/>
            <a:headEnd/>
            <a:tailEnd/>
          </a:ln>
        </p:spPr>
        <p:txBody>
          <a:bodyPr>
            <a:spAutoFit/>
          </a:bodyPr>
          <a:lstStyle/>
          <a:p>
            <a:pPr>
              <a:defRPr/>
            </a:pPr>
            <a:r>
              <a:rPr lang="ru-RU" sz="3600" b="1" dirty="0">
                <a:solidFill>
                  <a:srgbClr val="C00000"/>
                </a:solidFill>
                <a:latin typeface="Arial" charset="0"/>
              </a:rPr>
              <a:t>ОТВЕТ:</a:t>
            </a:r>
            <a:r>
              <a:rPr lang="ru-RU" sz="3600" dirty="0">
                <a:latin typeface="Arial" charset="0"/>
              </a:rPr>
              <a:t/>
            </a:r>
            <a:br>
              <a:rPr lang="ru-RU" sz="3600" dirty="0">
                <a:latin typeface="Arial" charset="0"/>
              </a:rPr>
            </a:br>
            <a:r>
              <a:rPr lang="ru-RU" sz="3600" dirty="0">
                <a:latin typeface="Arial" charset="0"/>
              </a:rPr>
              <a:t/>
            </a:r>
            <a:br>
              <a:rPr lang="ru-RU" sz="3600" dirty="0">
                <a:latin typeface="Arial" charset="0"/>
              </a:rPr>
            </a:br>
            <a:r>
              <a:rPr lang="ru-RU" sz="3600" dirty="0">
                <a:latin typeface="Arial" charset="0"/>
              </a:rPr>
              <a:t/>
            </a:r>
            <a:br>
              <a:rPr lang="ru-RU" sz="3600" dirty="0">
                <a:latin typeface="Arial" charset="0"/>
              </a:rPr>
            </a:br>
            <a:endParaRPr lang="ru-RU" sz="3600" b="1" dirty="0">
              <a:solidFill>
                <a:schemeClr val="accent6">
                  <a:lumMod val="40000"/>
                  <a:lumOff val="60000"/>
                </a:schemeClr>
              </a:solidFill>
              <a:latin typeface="Arial" charset="0"/>
            </a:endParaRPr>
          </a:p>
        </p:txBody>
      </p:sp>
      <p:sp>
        <p:nvSpPr>
          <p:cNvPr id="3" name="Нашивка 2">
            <a:hlinkClick r:id="rId2" action="ppaction://hlinksldjump"/>
          </p:cNvPr>
          <p:cNvSpPr/>
          <p:nvPr/>
        </p:nvSpPr>
        <p:spPr>
          <a:xfrm>
            <a:off x="8501063" y="6143625"/>
            <a:ext cx="484187"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schemeClr val="tx1"/>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Прямоугольник 1"/>
          <p:cNvSpPr>
            <a:spLocks noChangeArrowheads="1"/>
          </p:cNvSpPr>
          <p:nvPr/>
        </p:nvSpPr>
        <p:spPr bwMode="auto">
          <a:xfrm>
            <a:off x="1143000" y="214313"/>
            <a:ext cx="2438400" cy="461962"/>
          </a:xfrm>
          <a:prstGeom prst="rect">
            <a:avLst/>
          </a:prstGeom>
          <a:noFill/>
          <a:ln w="9525">
            <a:noFill/>
            <a:miter lim="800000"/>
            <a:headEnd/>
            <a:tailEnd/>
          </a:ln>
        </p:spPr>
        <p:txBody>
          <a:bodyPr wrap="none">
            <a:spAutoFit/>
          </a:bodyPr>
          <a:lstStyle/>
          <a:p>
            <a:r>
              <a:rPr lang="ru-RU" sz="2400" b="1" i="1" u="sng">
                <a:solidFill>
                  <a:srgbClr val="C00000"/>
                </a:solidFill>
              </a:rPr>
              <a:t>Литература 6</a:t>
            </a:r>
          </a:p>
        </p:txBody>
      </p:sp>
      <p:sp>
        <p:nvSpPr>
          <p:cNvPr id="43011" name="Прямоугольник 2"/>
          <p:cNvSpPr>
            <a:spLocks noChangeArrowheads="1"/>
          </p:cNvSpPr>
          <p:nvPr/>
        </p:nvSpPr>
        <p:spPr bwMode="auto">
          <a:xfrm>
            <a:off x="1071563" y="714375"/>
            <a:ext cx="4357687" cy="708025"/>
          </a:xfrm>
          <a:prstGeom prst="rect">
            <a:avLst/>
          </a:prstGeom>
          <a:noFill/>
          <a:ln w="9525">
            <a:noFill/>
            <a:miter lim="800000"/>
            <a:headEnd/>
            <a:tailEnd/>
          </a:ln>
        </p:spPr>
        <p:txBody>
          <a:bodyPr>
            <a:spAutoFit/>
          </a:bodyPr>
          <a:lstStyle/>
          <a:p>
            <a:r>
              <a:rPr lang="ru-RU" sz="2000" b="1">
                <a:latin typeface="Comic Sans MS" pitchFamily="66" charset="0"/>
              </a:rPr>
              <a:t/>
            </a:r>
            <a:br>
              <a:rPr lang="ru-RU" sz="2000" b="1">
                <a:latin typeface="Comic Sans MS" pitchFamily="66" charset="0"/>
              </a:rPr>
            </a:br>
            <a:endParaRPr lang="ru-RU" sz="2000" b="1">
              <a:latin typeface="Comic Sans MS" pitchFamily="66"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Box 1"/>
          <p:cNvSpPr txBox="1">
            <a:spLocks noChangeArrowheads="1"/>
          </p:cNvSpPr>
          <p:nvPr/>
        </p:nvSpPr>
        <p:spPr bwMode="auto">
          <a:xfrm>
            <a:off x="1143000" y="285750"/>
            <a:ext cx="5072063" cy="1754188"/>
          </a:xfrm>
          <a:prstGeom prst="rect">
            <a:avLst/>
          </a:prstGeom>
          <a:noFill/>
          <a:ln w="9525">
            <a:noFill/>
            <a:miter lim="800000"/>
            <a:headEnd/>
            <a:tailEnd/>
          </a:ln>
        </p:spPr>
        <p:txBody>
          <a:bodyPr>
            <a:spAutoFit/>
          </a:bodyPr>
          <a:lstStyle/>
          <a:p>
            <a:r>
              <a:rPr lang="ru-RU" sz="3600" b="1">
                <a:solidFill>
                  <a:srgbClr val="C00000"/>
                </a:solidFill>
              </a:rPr>
              <a:t>ОТВЕТ:</a:t>
            </a:r>
          </a:p>
          <a:p>
            <a:endParaRPr lang="ru-RU" sz="3600"/>
          </a:p>
          <a:p>
            <a:endParaRPr lang="ru-RU" sz="3600"/>
          </a:p>
        </p:txBody>
      </p:sp>
      <p:sp>
        <p:nvSpPr>
          <p:cNvPr id="3" name="Нашивка 2">
            <a:hlinkClick r:id="rId2" action="ppaction://hlinksldjump"/>
          </p:cNvPr>
          <p:cNvSpPr/>
          <p:nvPr/>
        </p:nvSpPr>
        <p:spPr>
          <a:xfrm>
            <a:off x="8501063" y="6143625"/>
            <a:ext cx="484187"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schemeClr val="tx1"/>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Прямоугольник 1"/>
          <p:cNvSpPr>
            <a:spLocks noChangeArrowheads="1"/>
          </p:cNvSpPr>
          <p:nvPr/>
        </p:nvSpPr>
        <p:spPr bwMode="auto">
          <a:xfrm>
            <a:off x="1143000" y="285750"/>
            <a:ext cx="356188" cy="461665"/>
          </a:xfrm>
          <a:prstGeom prst="rect">
            <a:avLst/>
          </a:prstGeom>
          <a:noFill/>
          <a:ln w="9525">
            <a:noFill/>
            <a:miter lim="800000"/>
            <a:headEnd/>
            <a:tailEnd/>
          </a:ln>
        </p:spPr>
        <p:txBody>
          <a:bodyPr wrap="none">
            <a:spAutoFit/>
          </a:bodyPr>
          <a:lstStyle/>
          <a:p>
            <a:r>
              <a:rPr lang="ru-RU" sz="2400" b="1" i="1" u="sng" dirty="0" smtClean="0"/>
              <a:t>7</a:t>
            </a:r>
            <a:endParaRPr lang="ru-RU" sz="2400" b="1" i="1" u="sng"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00188" y="857250"/>
            <a:ext cx="5500687" cy="1754326"/>
          </a:xfrm>
          <a:prstGeom prst="rect">
            <a:avLst/>
          </a:prstGeom>
          <a:noFill/>
        </p:spPr>
        <p:txBody>
          <a:bodyPr>
            <a:spAutoFit/>
          </a:bodyPr>
          <a:lstStyle/>
          <a:p>
            <a:pPr>
              <a:defRPr/>
            </a:pPr>
            <a:r>
              <a:rPr lang="ru-RU" sz="3600" b="1" u="sng" dirty="0">
                <a:latin typeface="Arial" charset="0"/>
              </a:rPr>
              <a:t>ОТВЕТ:</a:t>
            </a:r>
          </a:p>
          <a:p>
            <a:pPr>
              <a:defRPr/>
            </a:pPr>
            <a:endParaRPr lang="ru-RU" sz="3600" dirty="0">
              <a:latin typeface="Arial" charset="0"/>
            </a:endParaRPr>
          </a:p>
          <a:p>
            <a:pPr>
              <a:defRPr/>
            </a:pPr>
            <a:endParaRPr lang="ru-RU" sz="3600" dirty="0">
              <a:latin typeface="Arial" charset="0"/>
            </a:endParaRPr>
          </a:p>
        </p:txBody>
      </p:sp>
      <p:sp>
        <p:nvSpPr>
          <p:cNvPr id="3" name="Нашивка 2">
            <a:hlinkClick r:id="rId2" action="ppaction://hlinksldjump"/>
          </p:cNvPr>
          <p:cNvSpPr/>
          <p:nvPr/>
        </p:nvSpPr>
        <p:spPr>
          <a:xfrm>
            <a:off x="8501063" y="6143625"/>
            <a:ext cx="484187"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schemeClr val="tx1"/>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Box 1"/>
          <p:cNvSpPr txBox="1">
            <a:spLocks noChangeArrowheads="1"/>
          </p:cNvSpPr>
          <p:nvPr/>
        </p:nvSpPr>
        <p:spPr bwMode="auto">
          <a:xfrm>
            <a:off x="1928813" y="857250"/>
            <a:ext cx="5357812" cy="2308225"/>
          </a:xfrm>
          <a:prstGeom prst="rect">
            <a:avLst/>
          </a:prstGeom>
          <a:noFill/>
          <a:ln w="9525">
            <a:noFill/>
            <a:miter lim="800000"/>
            <a:headEnd/>
            <a:tailEnd/>
          </a:ln>
        </p:spPr>
        <p:txBody>
          <a:bodyPr>
            <a:spAutoFit/>
          </a:bodyPr>
          <a:lstStyle/>
          <a:p>
            <a:pPr>
              <a:defRPr/>
            </a:pPr>
            <a:r>
              <a:rPr lang="ru-RU" sz="3600" b="1" u="sng" dirty="0">
                <a:solidFill>
                  <a:srgbClr val="C00000"/>
                </a:solidFill>
                <a:latin typeface="Arial" charset="0"/>
              </a:rPr>
              <a:t>ОТВЕТ:  </a:t>
            </a:r>
          </a:p>
          <a:p>
            <a:pPr>
              <a:defRPr/>
            </a:pPr>
            <a:endParaRPr lang="ru-RU" sz="3600" dirty="0">
              <a:latin typeface="Arial" charset="0"/>
            </a:endParaRPr>
          </a:p>
          <a:p>
            <a:pPr>
              <a:defRPr/>
            </a:pPr>
            <a:endParaRPr lang="ru-RU" sz="3600" dirty="0">
              <a:latin typeface="Arial" charset="0"/>
            </a:endParaRPr>
          </a:p>
          <a:p>
            <a:pPr>
              <a:defRPr/>
            </a:pPr>
            <a:r>
              <a:rPr lang="ru-RU" sz="3600" dirty="0">
                <a:latin typeface="Arial" charset="0"/>
              </a:rPr>
              <a:t>   </a:t>
            </a:r>
            <a:endParaRPr lang="ru-RU" sz="3600" b="1" dirty="0">
              <a:solidFill>
                <a:schemeClr val="accent6">
                  <a:lumMod val="40000"/>
                  <a:lumOff val="60000"/>
                </a:schemeClr>
              </a:solidFill>
              <a:latin typeface="Arial" charset="0"/>
            </a:endParaRPr>
          </a:p>
        </p:txBody>
      </p:sp>
      <p:sp>
        <p:nvSpPr>
          <p:cNvPr id="3" name="Нашивка 2">
            <a:hlinkClick r:id="rId2" action="ppaction://hlinksldjump"/>
          </p:cNvPr>
          <p:cNvSpPr/>
          <p:nvPr/>
        </p:nvSpPr>
        <p:spPr>
          <a:xfrm>
            <a:off x="8501063" y="6143625"/>
            <a:ext cx="484187"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schemeClr val="tx1"/>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Прямоугольник 1"/>
          <p:cNvSpPr>
            <a:spLocks noChangeArrowheads="1"/>
          </p:cNvSpPr>
          <p:nvPr/>
        </p:nvSpPr>
        <p:spPr bwMode="auto">
          <a:xfrm>
            <a:off x="1143000" y="214313"/>
            <a:ext cx="1938338" cy="461962"/>
          </a:xfrm>
          <a:prstGeom prst="rect">
            <a:avLst/>
          </a:prstGeom>
          <a:noFill/>
          <a:ln w="9525">
            <a:noFill/>
            <a:miter lim="800000"/>
            <a:headEnd/>
            <a:tailEnd/>
          </a:ln>
        </p:spPr>
        <p:txBody>
          <a:bodyPr wrap="none">
            <a:spAutoFit/>
          </a:bodyPr>
          <a:lstStyle/>
          <a:p>
            <a:r>
              <a:rPr lang="ru-RU" sz="2400" b="1" i="1" u="sng">
                <a:solidFill>
                  <a:srgbClr val="C00000"/>
                </a:solidFill>
              </a:rPr>
              <a:t>Событие 5</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71625" y="428625"/>
            <a:ext cx="3714750" cy="2308324"/>
          </a:xfrm>
          <a:prstGeom prst="rect">
            <a:avLst/>
          </a:prstGeom>
          <a:noFill/>
        </p:spPr>
        <p:txBody>
          <a:bodyPr>
            <a:spAutoFit/>
          </a:bodyPr>
          <a:lstStyle/>
          <a:p>
            <a:pPr>
              <a:defRPr/>
            </a:pPr>
            <a:r>
              <a:rPr lang="ru-RU" sz="3600" b="1" u="sng" dirty="0">
                <a:solidFill>
                  <a:srgbClr val="C00000"/>
                </a:solidFill>
                <a:latin typeface="Arial" charset="0"/>
              </a:rPr>
              <a:t>ОТВЕТ:</a:t>
            </a:r>
            <a:r>
              <a:rPr lang="ru-RU" sz="3600" dirty="0">
                <a:latin typeface="Arial" charset="0"/>
              </a:rPr>
              <a:t/>
            </a:r>
            <a:br>
              <a:rPr lang="ru-RU" sz="3600" dirty="0">
                <a:latin typeface="Arial" charset="0"/>
              </a:rPr>
            </a:br>
            <a:r>
              <a:rPr lang="ru-RU" sz="3600" dirty="0">
                <a:latin typeface="Arial" charset="0"/>
              </a:rPr>
              <a:t/>
            </a:r>
            <a:br>
              <a:rPr lang="ru-RU" sz="3600" dirty="0">
                <a:latin typeface="Arial" charset="0"/>
              </a:rPr>
            </a:br>
            <a:r>
              <a:rPr lang="ru-RU" sz="3600" dirty="0">
                <a:latin typeface="Arial" charset="0"/>
              </a:rPr>
              <a:t/>
            </a:r>
            <a:br>
              <a:rPr lang="ru-RU" sz="3600" dirty="0">
                <a:latin typeface="Arial" charset="0"/>
              </a:rPr>
            </a:br>
            <a:endParaRPr lang="ru-RU" sz="3600" b="1" dirty="0">
              <a:solidFill>
                <a:schemeClr val="accent6">
                  <a:lumMod val="40000"/>
                  <a:lumOff val="60000"/>
                </a:schemeClr>
              </a:solidFill>
              <a:latin typeface="Arial" charset="0"/>
            </a:endParaRPr>
          </a:p>
        </p:txBody>
      </p:sp>
      <p:sp>
        <p:nvSpPr>
          <p:cNvPr id="3" name="Нашивка 2">
            <a:hlinkClick r:id="rId2" action="ppaction://hlinksldjump"/>
          </p:cNvPr>
          <p:cNvSpPr/>
          <p:nvPr/>
        </p:nvSpPr>
        <p:spPr>
          <a:xfrm>
            <a:off x="8501063" y="6143625"/>
            <a:ext cx="484187"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schemeClr val="tx1"/>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Прямоугольник 1"/>
          <p:cNvSpPr>
            <a:spLocks noChangeArrowheads="1"/>
          </p:cNvSpPr>
          <p:nvPr/>
        </p:nvSpPr>
        <p:spPr bwMode="auto">
          <a:xfrm>
            <a:off x="1357313" y="285750"/>
            <a:ext cx="1938337" cy="461963"/>
          </a:xfrm>
          <a:prstGeom prst="rect">
            <a:avLst/>
          </a:prstGeom>
          <a:noFill/>
          <a:ln w="9525">
            <a:noFill/>
            <a:miter lim="800000"/>
            <a:headEnd/>
            <a:tailEnd/>
          </a:ln>
        </p:spPr>
        <p:txBody>
          <a:bodyPr wrap="none">
            <a:spAutoFit/>
          </a:bodyPr>
          <a:lstStyle/>
          <a:p>
            <a:r>
              <a:rPr lang="ru-RU" sz="2400" b="1" i="1" u="sng" dirty="0">
                <a:solidFill>
                  <a:srgbClr val="C00000"/>
                </a:solidFill>
              </a:rPr>
              <a:t>Событие 6</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3688" y="836712"/>
            <a:ext cx="4929187" cy="1754326"/>
          </a:xfrm>
          <a:prstGeom prst="rect">
            <a:avLst/>
          </a:prstGeom>
          <a:noFill/>
        </p:spPr>
        <p:txBody>
          <a:bodyPr>
            <a:spAutoFit/>
          </a:bodyPr>
          <a:lstStyle/>
          <a:p>
            <a:pPr>
              <a:defRPr/>
            </a:pPr>
            <a:r>
              <a:rPr lang="ru-RU" sz="3600" b="1" u="sng" dirty="0">
                <a:solidFill>
                  <a:srgbClr val="C00000"/>
                </a:solidFill>
                <a:latin typeface="Arial" charset="0"/>
              </a:rPr>
              <a:t>ОТВЕТ:</a:t>
            </a:r>
          </a:p>
          <a:p>
            <a:pPr>
              <a:defRPr/>
            </a:pPr>
            <a:endParaRPr lang="ru-RU" sz="3600" dirty="0">
              <a:latin typeface="Arial" charset="0"/>
            </a:endParaRPr>
          </a:p>
          <a:p>
            <a:pPr>
              <a:defRPr/>
            </a:pPr>
            <a:endParaRPr lang="ru-RU" sz="3600" dirty="0">
              <a:latin typeface="Arial" charset="0"/>
            </a:endParaRPr>
          </a:p>
        </p:txBody>
      </p:sp>
      <p:sp>
        <p:nvSpPr>
          <p:cNvPr id="3" name="Нашивка 2">
            <a:hlinkClick r:id="rId2" action="ppaction://hlinksldjump"/>
          </p:cNvPr>
          <p:cNvSpPr/>
          <p:nvPr/>
        </p:nvSpPr>
        <p:spPr>
          <a:xfrm>
            <a:off x="8501063" y="6143625"/>
            <a:ext cx="484187"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Прямоугольник 1"/>
          <p:cNvSpPr>
            <a:spLocks noChangeArrowheads="1"/>
          </p:cNvSpPr>
          <p:nvPr/>
        </p:nvSpPr>
        <p:spPr bwMode="auto">
          <a:xfrm>
            <a:off x="1357313" y="428625"/>
            <a:ext cx="2720975" cy="461963"/>
          </a:xfrm>
          <a:prstGeom prst="rect">
            <a:avLst/>
          </a:prstGeom>
          <a:noFill/>
          <a:ln w="9525">
            <a:noFill/>
            <a:miter lim="800000"/>
            <a:headEnd/>
            <a:tailEnd/>
          </a:ln>
        </p:spPr>
        <p:txBody>
          <a:bodyPr wrap="none">
            <a:spAutoFit/>
          </a:bodyPr>
          <a:lstStyle/>
          <a:p>
            <a:r>
              <a:rPr lang="ru-RU" sz="2400" b="1" i="1" u="sng">
                <a:solidFill>
                  <a:srgbClr val="C00000"/>
                </a:solidFill>
              </a:rPr>
              <a:t>Русский язык  2:</a:t>
            </a:r>
          </a:p>
        </p:txBody>
      </p:sp>
      <p:sp>
        <p:nvSpPr>
          <p:cNvPr id="6147" name="TextBox 3"/>
          <p:cNvSpPr txBox="1">
            <a:spLocks noChangeArrowheads="1"/>
          </p:cNvSpPr>
          <p:nvPr/>
        </p:nvSpPr>
        <p:spPr bwMode="auto">
          <a:xfrm>
            <a:off x="1071563" y="1214438"/>
            <a:ext cx="8072437" cy="2862262"/>
          </a:xfrm>
          <a:prstGeom prst="rect">
            <a:avLst/>
          </a:prstGeom>
          <a:noFill/>
          <a:ln w="9525">
            <a:noFill/>
            <a:miter lim="800000"/>
            <a:headEnd/>
            <a:tailEnd/>
          </a:ln>
        </p:spPr>
        <p:txBody>
          <a:bodyPr>
            <a:spAutoFit/>
          </a:bodyPr>
          <a:lstStyle/>
          <a:p>
            <a:r>
              <a:rPr lang="ru-RU" sz="3600" b="1">
                <a:latin typeface="Comic Sans MS" pitchFamily="66" charset="0"/>
              </a:rPr>
              <a:t>Какой парный знак используется и в русском языке и в математике?</a:t>
            </a:r>
          </a:p>
          <a:p>
            <a:r>
              <a:rPr lang="ru-RU" sz="3600" b="1">
                <a:latin typeface="Comic Sans MS" pitchFamily="66" charset="0"/>
              </a:rPr>
              <a:t>Для чего он используется в математике? В русском языке?</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750" y="785813"/>
            <a:ext cx="5143500" cy="2308324"/>
          </a:xfrm>
          <a:prstGeom prst="rect">
            <a:avLst/>
          </a:prstGeom>
          <a:noFill/>
        </p:spPr>
        <p:txBody>
          <a:bodyPr>
            <a:spAutoFit/>
          </a:bodyPr>
          <a:lstStyle/>
          <a:p>
            <a:pPr>
              <a:defRPr/>
            </a:pPr>
            <a:r>
              <a:rPr lang="ru-RU" sz="3600" b="1" u="sng" dirty="0">
                <a:solidFill>
                  <a:srgbClr val="C00000"/>
                </a:solidFill>
                <a:latin typeface="Arial" charset="0"/>
              </a:rPr>
              <a:t>ОТВЕТ:</a:t>
            </a:r>
            <a:r>
              <a:rPr lang="ru-RU" sz="3600" dirty="0">
                <a:latin typeface="Arial" charset="0"/>
              </a:rPr>
              <a:t/>
            </a:r>
            <a:br>
              <a:rPr lang="ru-RU" sz="3600" dirty="0">
                <a:latin typeface="Arial" charset="0"/>
              </a:rPr>
            </a:br>
            <a:r>
              <a:rPr lang="ru-RU" sz="3600" dirty="0">
                <a:latin typeface="Arial" charset="0"/>
              </a:rPr>
              <a:t/>
            </a:r>
            <a:br>
              <a:rPr lang="ru-RU" sz="3600" dirty="0">
                <a:latin typeface="Arial" charset="0"/>
              </a:rPr>
            </a:br>
            <a:r>
              <a:rPr lang="ru-RU" sz="3600" dirty="0">
                <a:latin typeface="Arial" charset="0"/>
              </a:rPr>
              <a:t/>
            </a:r>
            <a:br>
              <a:rPr lang="ru-RU" sz="3600" dirty="0">
                <a:latin typeface="Arial" charset="0"/>
              </a:rPr>
            </a:br>
            <a:endParaRPr lang="ru-RU" sz="3600" b="1" dirty="0">
              <a:solidFill>
                <a:schemeClr val="accent6">
                  <a:lumMod val="40000"/>
                  <a:lumOff val="60000"/>
                </a:schemeClr>
              </a:solidFill>
              <a:latin typeface="Arial" charset="0"/>
            </a:endParaRPr>
          </a:p>
        </p:txBody>
      </p:sp>
      <p:sp>
        <p:nvSpPr>
          <p:cNvPr id="3" name="Нашивка 2">
            <a:hlinkClick r:id="rId2" action="ppaction://hlinksldjump"/>
          </p:cNvPr>
          <p:cNvSpPr/>
          <p:nvPr/>
        </p:nvSpPr>
        <p:spPr>
          <a:xfrm>
            <a:off x="8501063" y="6143625"/>
            <a:ext cx="484187"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solidFill>
                <a:schemeClr val="tx1"/>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Прямоугольник 1"/>
          <p:cNvSpPr>
            <a:spLocks noChangeArrowheads="1"/>
          </p:cNvSpPr>
          <p:nvPr/>
        </p:nvSpPr>
        <p:spPr bwMode="auto">
          <a:xfrm>
            <a:off x="1214438" y="285750"/>
            <a:ext cx="2025650" cy="461963"/>
          </a:xfrm>
          <a:prstGeom prst="rect">
            <a:avLst/>
          </a:prstGeom>
          <a:noFill/>
          <a:ln w="9525">
            <a:noFill/>
            <a:miter lim="800000"/>
            <a:headEnd/>
            <a:tailEnd/>
          </a:ln>
        </p:spPr>
        <p:txBody>
          <a:bodyPr wrap="none">
            <a:spAutoFit/>
          </a:bodyPr>
          <a:lstStyle/>
          <a:p>
            <a:r>
              <a:rPr lang="ru-RU" sz="2400" b="1" i="1" u="sng">
                <a:solidFill>
                  <a:srgbClr val="C00000"/>
                </a:solidFill>
              </a:rPr>
              <a:t>Биология  1</a:t>
            </a:r>
          </a:p>
        </p:txBody>
      </p:sp>
      <p:sp>
        <p:nvSpPr>
          <p:cNvPr id="61443" name="Прямоугольник 1"/>
          <p:cNvSpPr>
            <a:spLocks noChangeArrowheads="1"/>
          </p:cNvSpPr>
          <p:nvPr/>
        </p:nvSpPr>
        <p:spPr bwMode="auto">
          <a:xfrm>
            <a:off x="1476375" y="1052513"/>
            <a:ext cx="7272338" cy="4032250"/>
          </a:xfrm>
          <a:prstGeom prst="rect">
            <a:avLst/>
          </a:prstGeom>
          <a:noFill/>
          <a:ln w="9525">
            <a:noFill/>
            <a:miter lim="800000"/>
            <a:headEnd/>
            <a:tailEnd/>
          </a:ln>
        </p:spPr>
        <p:txBody>
          <a:bodyPr>
            <a:spAutoFit/>
          </a:bodyPr>
          <a:lstStyle/>
          <a:p>
            <a:r>
              <a:rPr lang="ru-RU" sz="3200"/>
              <a:t>На лугу паслись две лошади. Они были похожи, как две капли воды, только у одной хвост был в два раза длиннее, чем у первой. В остальном и по силе, и по росту, и по аппетиту были совсем одинаковы. </a:t>
            </a:r>
          </a:p>
          <a:p>
            <a:r>
              <a:rPr lang="ru-RU" sz="3200"/>
              <a:t>Как вы думаете, какая из лошадей съела больше травы? </a:t>
            </a:r>
          </a:p>
        </p:txBody>
      </p:sp>
      <p:pic>
        <p:nvPicPr>
          <p:cNvPr id="61444" name="Picture 4" descr="C:\Users\техно\AppData\Local\Microsoft\Windows\Temporary Internet Files\Content.IE5\ZREELQYB\MP900178476[1].jpg"/>
          <p:cNvPicPr>
            <a:picLocks noChangeAspect="1" noChangeArrowheads="1"/>
          </p:cNvPicPr>
          <p:nvPr/>
        </p:nvPicPr>
        <p:blipFill>
          <a:blip r:embed="rId2" cstate="print"/>
          <a:srcRect/>
          <a:stretch>
            <a:fillRect/>
          </a:stretch>
        </p:blipFill>
        <p:spPr bwMode="auto">
          <a:xfrm>
            <a:off x="5940152" y="4869160"/>
            <a:ext cx="2433464" cy="1597975"/>
          </a:xfrm>
          <a:prstGeom prst="rect">
            <a:avLst/>
          </a:prstGeom>
          <a:noFill/>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Box 2"/>
          <p:cNvSpPr txBox="1">
            <a:spLocks noChangeArrowheads="1"/>
          </p:cNvSpPr>
          <p:nvPr/>
        </p:nvSpPr>
        <p:spPr bwMode="auto">
          <a:xfrm>
            <a:off x="1357313" y="928688"/>
            <a:ext cx="4643437" cy="1200150"/>
          </a:xfrm>
          <a:prstGeom prst="rect">
            <a:avLst/>
          </a:prstGeom>
          <a:noFill/>
          <a:ln w="9525">
            <a:noFill/>
            <a:miter lim="800000"/>
            <a:headEnd/>
            <a:tailEnd/>
          </a:ln>
        </p:spPr>
        <p:txBody>
          <a:bodyPr>
            <a:spAutoFit/>
          </a:bodyPr>
          <a:lstStyle/>
          <a:p>
            <a:r>
              <a:rPr lang="ru-RU" sz="3600" b="1" u="sng">
                <a:solidFill>
                  <a:srgbClr val="C00000"/>
                </a:solidFill>
              </a:rPr>
              <a:t>ОТВЕТ:</a:t>
            </a:r>
          </a:p>
          <a:p>
            <a:endParaRPr lang="ru-RU" sz="3600"/>
          </a:p>
        </p:txBody>
      </p:sp>
      <p:sp>
        <p:nvSpPr>
          <p:cNvPr id="4" name="Нашивка 3">
            <a:hlinkClick r:id="rId2" action="ppaction://hlinksldjump"/>
          </p:cNvPr>
          <p:cNvSpPr/>
          <p:nvPr/>
        </p:nvSpPr>
        <p:spPr>
          <a:xfrm>
            <a:off x="8501063" y="6143625"/>
            <a:ext cx="484187"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1"/>
              </a:solidFill>
            </a:endParaRPr>
          </a:p>
        </p:txBody>
      </p:sp>
      <p:sp>
        <p:nvSpPr>
          <p:cNvPr id="62468" name="Прямоугольник 1"/>
          <p:cNvSpPr>
            <a:spLocks noChangeArrowheads="1"/>
          </p:cNvSpPr>
          <p:nvPr/>
        </p:nvSpPr>
        <p:spPr bwMode="auto">
          <a:xfrm>
            <a:off x="1357313" y="1844675"/>
            <a:ext cx="7143750" cy="2554288"/>
          </a:xfrm>
          <a:prstGeom prst="rect">
            <a:avLst/>
          </a:prstGeom>
          <a:noFill/>
          <a:ln w="9525">
            <a:noFill/>
            <a:miter lim="800000"/>
            <a:headEnd/>
            <a:tailEnd/>
          </a:ln>
        </p:spPr>
        <p:txBody>
          <a:bodyPr>
            <a:spAutoFit/>
          </a:bodyPr>
          <a:lstStyle/>
          <a:p>
            <a:r>
              <a:rPr lang="ru-RU" sz="3200"/>
              <a:t>Съела больше та лошадь, у которой хвост больше. Ей легче отмахиваться от мух и оводов, которые постоянно надоедают и отвлекают лошадей.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Прямоугольник 1"/>
          <p:cNvSpPr>
            <a:spLocks noChangeArrowheads="1"/>
          </p:cNvSpPr>
          <p:nvPr/>
        </p:nvSpPr>
        <p:spPr bwMode="auto">
          <a:xfrm>
            <a:off x="1214438" y="285750"/>
            <a:ext cx="1941512" cy="461963"/>
          </a:xfrm>
          <a:prstGeom prst="rect">
            <a:avLst/>
          </a:prstGeom>
          <a:noFill/>
          <a:ln w="9525">
            <a:noFill/>
            <a:miter lim="800000"/>
            <a:headEnd/>
            <a:tailEnd/>
          </a:ln>
        </p:spPr>
        <p:txBody>
          <a:bodyPr wrap="none">
            <a:spAutoFit/>
          </a:bodyPr>
          <a:lstStyle/>
          <a:p>
            <a:r>
              <a:rPr lang="ru-RU" sz="2400" b="1" i="1" u="sng" dirty="0">
                <a:solidFill>
                  <a:srgbClr val="C00000"/>
                </a:solidFill>
              </a:rPr>
              <a:t>Биология 2</a:t>
            </a:r>
          </a:p>
        </p:txBody>
      </p:sp>
      <p:sp>
        <p:nvSpPr>
          <p:cNvPr id="4" name="4-конечная звезда 3"/>
          <p:cNvSpPr/>
          <p:nvPr/>
        </p:nvSpPr>
        <p:spPr>
          <a:xfrm>
            <a:off x="7286625" y="642938"/>
            <a:ext cx="914400" cy="914400"/>
          </a:xfrm>
          <a:prstGeom prst="star4">
            <a:avLst/>
          </a:prstGeom>
          <a:solidFill>
            <a:srgbClr val="12D3FA"/>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5" name="4-конечная звезда 4"/>
          <p:cNvSpPr/>
          <p:nvPr/>
        </p:nvSpPr>
        <p:spPr>
          <a:xfrm>
            <a:off x="4357688" y="500063"/>
            <a:ext cx="914400" cy="914400"/>
          </a:xfrm>
          <a:prstGeom prst="star4">
            <a:avLst/>
          </a:prstGeom>
          <a:solidFill>
            <a:srgbClr val="FC101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6" name="4-конечная звезда 5"/>
          <p:cNvSpPr/>
          <p:nvPr/>
        </p:nvSpPr>
        <p:spPr>
          <a:xfrm>
            <a:off x="5072063" y="2286000"/>
            <a:ext cx="914400" cy="914400"/>
          </a:xfrm>
          <a:prstGeom prst="star4">
            <a:avLst/>
          </a:prstGeom>
          <a:solidFill>
            <a:srgbClr val="12D3FA"/>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7" name="4-конечная звезда 6"/>
          <p:cNvSpPr/>
          <p:nvPr/>
        </p:nvSpPr>
        <p:spPr>
          <a:xfrm>
            <a:off x="6929438" y="2857500"/>
            <a:ext cx="914400" cy="914400"/>
          </a:xfrm>
          <a:prstGeom prst="star4">
            <a:avLst/>
          </a:prstGeom>
          <a:solidFill>
            <a:srgbClr val="FC101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8" name="4-конечная звезда 7"/>
          <p:cNvSpPr/>
          <p:nvPr/>
        </p:nvSpPr>
        <p:spPr>
          <a:xfrm>
            <a:off x="1500188" y="3714750"/>
            <a:ext cx="914400" cy="914400"/>
          </a:xfrm>
          <a:prstGeom prst="star4">
            <a:avLst/>
          </a:prstGeom>
          <a:solidFill>
            <a:srgbClr val="12D3FA"/>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9" name="4-конечная звезда 8"/>
          <p:cNvSpPr/>
          <p:nvPr/>
        </p:nvSpPr>
        <p:spPr>
          <a:xfrm>
            <a:off x="4000500" y="4286250"/>
            <a:ext cx="914400" cy="914400"/>
          </a:xfrm>
          <a:prstGeom prst="star4">
            <a:avLst/>
          </a:prstGeom>
          <a:solidFill>
            <a:srgbClr val="12D3FA"/>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0" name="4-конечная звезда 9"/>
          <p:cNvSpPr/>
          <p:nvPr/>
        </p:nvSpPr>
        <p:spPr>
          <a:xfrm>
            <a:off x="6786563" y="5429250"/>
            <a:ext cx="914400" cy="914400"/>
          </a:xfrm>
          <a:prstGeom prst="star4">
            <a:avLst/>
          </a:prstGeom>
          <a:solidFill>
            <a:srgbClr val="FC101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1" name="4-конечная звезда 10"/>
          <p:cNvSpPr/>
          <p:nvPr/>
        </p:nvSpPr>
        <p:spPr>
          <a:xfrm>
            <a:off x="2286000" y="5572125"/>
            <a:ext cx="914400" cy="914400"/>
          </a:xfrm>
          <a:prstGeom prst="star4">
            <a:avLst/>
          </a:prstGeom>
          <a:solidFill>
            <a:srgbClr val="FC101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aphicFrame>
        <p:nvGraphicFramePr>
          <p:cNvPr id="2" name="Таблица 1"/>
          <p:cNvGraphicFramePr>
            <a:graphicFrameLocks noGrp="1"/>
          </p:cNvGraphicFramePr>
          <p:nvPr/>
        </p:nvGraphicFramePr>
        <p:xfrm>
          <a:off x="1500188" y="1196975"/>
          <a:ext cx="6960243" cy="4114800"/>
        </p:xfrm>
        <a:graphic>
          <a:graphicData uri="http://schemas.openxmlformats.org/drawingml/2006/table">
            <a:tbl>
              <a:tblPr firstRow="1" firstCol="1" lastRow="1" lastCol="1" bandRow="1" bandCol="1">
                <a:tableStyleId>{5C22544A-7EE6-4342-B048-85BDC9FD1C3A}</a:tableStyleId>
              </a:tblPr>
              <a:tblGrid>
                <a:gridCol w="6960243"/>
              </a:tblGrid>
              <a:tr h="411991">
                <a:tc>
                  <a:txBody>
                    <a:bodyPr/>
                    <a:lstStyle/>
                    <a:p>
                      <a:pPr algn="just">
                        <a:lnSpc>
                          <a:spcPct val="150000"/>
                        </a:lnSpc>
                        <a:spcAft>
                          <a:spcPts val="0"/>
                        </a:spcAft>
                      </a:pPr>
                      <a:r>
                        <a:rPr lang="ru-RU" sz="2000" b="0" dirty="0">
                          <a:effectLst/>
                        </a:rPr>
                        <a:t>В колесиках представлены следующие геометрические слова: </a:t>
                      </a:r>
                      <a:endParaRPr lang="ru-RU" sz="2000" b="0" dirty="0">
                        <a:effectLst/>
                        <a:latin typeface="Times New Roman"/>
                        <a:ea typeface="Times New Roman"/>
                      </a:endParaRPr>
                    </a:p>
                  </a:txBody>
                  <a:tcPr marL="68580" marR="68580" marT="0" marB="0"/>
                </a:tc>
              </a:tr>
              <a:tr h="2257296">
                <a:tc>
                  <a:txBody>
                    <a:bodyPr/>
                    <a:lstStyle/>
                    <a:p>
                      <a:pPr algn="just">
                        <a:lnSpc>
                          <a:spcPct val="150000"/>
                        </a:lnSpc>
                        <a:spcAft>
                          <a:spcPts val="0"/>
                        </a:spcAft>
                      </a:pPr>
                      <a:r>
                        <a:rPr lang="ru-RU" sz="2000" b="0" dirty="0">
                          <a:effectLst/>
                        </a:rPr>
                        <a:t>1. Утверждение, принимаемое без доказательства.</a:t>
                      </a:r>
                    </a:p>
                    <a:p>
                      <a:pPr algn="just">
                        <a:lnSpc>
                          <a:spcPct val="150000"/>
                        </a:lnSpc>
                        <a:spcAft>
                          <a:spcPts val="0"/>
                        </a:spcAft>
                      </a:pPr>
                      <a:r>
                        <a:rPr lang="ru-RU" sz="2000" b="0" dirty="0">
                          <a:effectLst/>
                        </a:rPr>
                        <a:t>2. Отношение </a:t>
                      </a:r>
                      <a:r>
                        <a:rPr lang="ru-RU" sz="2000" b="0" dirty="0" smtClean="0">
                          <a:effectLst/>
                        </a:rPr>
                        <a:t>прилежащего </a:t>
                      </a:r>
                      <a:r>
                        <a:rPr lang="ru-RU" sz="2000" b="0" dirty="0">
                          <a:effectLst/>
                        </a:rPr>
                        <a:t>катета к гипотенузе.</a:t>
                      </a:r>
                    </a:p>
                    <a:p>
                      <a:pPr algn="just">
                        <a:lnSpc>
                          <a:spcPct val="150000"/>
                        </a:lnSpc>
                        <a:spcAft>
                          <a:spcPts val="0"/>
                        </a:spcAft>
                      </a:pPr>
                      <a:r>
                        <a:rPr lang="ru-RU" sz="2000" b="0" dirty="0">
                          <a:effectLst/>
                        </a:rPr>
                        <a:t>3. Геометрическая </a:t>
                      </a:r>
                      <a:r>
                        <a:rPr lang="ru-RU" sz="2000" b="0" dirty="0" smtClean="0">
                          <a:effectLst/>
                        </a:rPr>
                        <a:t>фигура ( вид параллелограмма)</a:t>
                      </a:r>
                      <a:endParaRPr lang="ru-RU" sz="2000" b="0" dirty="0">
                        <a:effectLst/>
                      </a:endParaRPr>
                    </a:p>
                    <a:p>
                      <a:pPr algn="just">
                        <a:lnSpc>
                          <a:spcPct val="150000"/>
                        </a:lnSpc>
                        <a:spcAft>
                          <a:spcPts val="0"/>
                        </a:spcAft>
                      </a:pPr>
                      <a:r>
                        <a:rPr lang="ru-RU" sz="2000" b="0" dirty="0">
                          <a:effectLst/>
                        </a:rPr>
                        <a:t>4. Древнегреческий ученый.</a:t>
                      </a:r>
                    </a:p>
                    <a:p>
                      <a:pPr algn="just">
                        <a:lnSpc>
                          <a:spcPct val="150000"/>
                        </a:lnSpc>
                        <a:spcAft>
                          <a:spcPts val="0"/>
                        </a:spcAft>
                      </a:pPr>
                      <a:r>
                        <a:rPr lang="ru-RU" sz="2000" b="0" dirty="0">
                          <a:effectLst/>
                        </a:rPr>
                        <a:t>5. Начало луча. </a:t>
                      </a:r>
                      <a:endParaRPr lang="ru-RU" sz="2000" b="0" dirty="0">
                        <a:effectLst/>
                        <a:latin typeface="Times New Roman"/>
                        <a:ea typeface="Times New Roman"/>
                      </a:endParaRPr>
                    </a:p>
                  </a:txBody>
                  <a:tcPr marL="68580" marR="68580" marT="0" marB="0"/>
                </a:tc>
              </a:tr>
              <a:tr h="1334644">
                <a:tc>
                  <a:txBody>
                    <a:bodyPr/>
                    <a:lstStyle/>
                    <a:p>
                      <a:pPr algn="just">
                        <a:lnSpc>
                          <a:spcPct val="150000"/>
                        </a:lnSpc>
                        <a:spcAft>
                          <a:spcPts val="0"/>
                        </a:spcAft>
                      </a:pPr>
                      <a:r>
                        <a:rPr lang="ru-RU" sz="2000" b="0" dirty="0">
                          <a:effectLst/>
                        </a:rPr>
                        <a:t> Чтобы прочесть главное слово, нужно восстановить буквы в кружочках и тогда нужные буквы «закатятся» в главное колесо, и вы назовете   ключевое слово. </a:t>
                      </a:r>
                      <a:endParaRPr lang="ru-RU" sz="2000" b="0" dirty="0">
                        <a:effectLst/>
                        <a:latin typeface="Times New Roman"/>
                        <a:ea typeface="Times New Roman"/>
                      </a:endParaRPr>
                    </a:p>
                  </a:txBody>
                  <a:tcPr marL="68580" marR="68580" marT="0" marB="0"/>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2"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0-#ppt_w/2"/>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9"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additive="base">
                                        <p:cTn id="22" dur="500" fill="hold"/>
                                        <p:tgtEl>
                                          <p:spTgt spid="10"/>
                                        </p:tgtEl>
                                        <p:attrNameLst>
                                          <p:attrName>ppt_x</p:attrName>
                                        </p:attrNameLst>
                                      </p:cBhvr>
                                      <p:tavLst>
                                        <p:tav tm="0">
                                          <p:val>
                                            <p:strVal val="0-#ppt_w/2"/>
                                          </p:val>
                                        </p:tav>
                                        <p:tav tm="100000">
                                          <p:val>
                                            <p:strVal val="#ppt_x"/>
                                          </p:val>
                                        </p:tav>
                                      </p:tavLst>
                                    </p:anim>
                                    <p:anim calcmode="lin" valueType="num">
                                      <p:cBhvr additive="base">
                                        <p:cTn id="23" dur="500" fill="hold"/>
                                        <p:tgtEl>
                                          <p:spTgt spid="10"/>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3"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1+#ppt_w/2"/>
                                          </p:val>
                                        </p:tav>
                                        <p:tav tm="100000">
                                          <p:val>
                                            <p:strVal val="#ppt_x"/>
                                          </p:val>
                                        </p:tav>
                                      </p:tavLst>
                                    </p:anim>
                                    <p:anim calcmode="lin" valueType="num">
                                      <p:cBhvr additive="base">
                                        <p:cTn id="28" dur="500" fill="hold"/>
                                        <p:tgtEl>
                                          <p:spTgt spid="8"/>
                                        </p:tgtEl>
                                        <p:attrNameLst>
                                          <p:attrName>ppt_y</p:attrName>
                                        </p:attrNameLst>
                                      </p:cBhvr>
                                      <p:tavLst>
                                        <p:tav tm="0">
                                          <p:val>
                                            <p:strVal val="0-#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500" fill="hold"/>
                                        <p:tgtEl>
                                          <p:spTgt spid="7"/>
                                        </p:tgtEl>
                                        <p:attrNameLst>
                                          <p:attrName>ppt_x</p:attrName>
                                        </p:attrNameLst>
                                      </p:cBhvr>
                                      <p:tavLst>
                                        <p:tav tm="0">
                                          <p:val>
                                            <p:strVal val="#ppt_x"/>
                                          </p:val>
                                        </p:tav>
                                        <p:tav tm="100000">
                                          <p:val>
                                            <p:strVal val="#ppt_x"/>
                                          </p:val>
                                        </p:tav>
                                      </p:tavLst>
                                    </p:anim>
                                    <p:anim calcmode="lin" valueType="num">
                                      <p:cBhvr additive="base">
                                        <p:cTn id="33" dur="500" fill="hold"/>
                                        <p:tgtEl>
                                          <p:spTgt spid="7"/>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2"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1+#ppt_w/2"/>
                                          </p:val>
                                        </p:tav>
                                        <p:tav tm="100000">
                                          <p:val>
                                            <p:strVal val="#ppt_x"/>
                                          </p:val>
                                        </p:tav>
                                      </p:tavLst>
                                    </p:anim>
                                    <p:anim calcmode="lin" valueType="num">
                                      <p:cBhvr additive="base">
                                        <p:cTn id="38" dur="500" fill="hold"/>
                                        <p:tgtEl>
                                          <p:spTgt spid="9"/>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 presetClass="entr" presetSubtype="8" fill="hold" grpId="0" nodeType="after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additive="base">
                                        <p:cTn id="42" dur="500" fill="hold"/>
                                        <p:tgtEl>
                                          <p:spTgt spid="11"/>
                                        </p:tgtEl>
                                        <p:attrNameLst>
                                          <p:attrName>ppt_x</p:attrName>
                                        </p:attrNameLst>
                                      </p:cBhvr>
                                      <p:tavLst>
                                        <p:tav tm="0">
                                          <p:val>
                                            <p:strVal val="0-#ppt_w/2"/>
                                          </p:val>
                                        </p:tav>
                                        <p:tav tm="100000">
                                          <p:val>
                                            <p:strVal val="#ppt_x"/>
                                          </p:val>
                                        </p:tav>
                                      </p:tavLst>
                                    </p:anim>
                                    <p:anim calcmode="lin" valueType="num">
                                      <p:cBhvr additive="base">
                                        <p:cTn id="43"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5" grpId="0" animBg="1" autoUpdateAnimBg="0"/>
      <p:bldP spid="6" grpId="0" animBg="1" autoUpdateAnimBg="0"/>
      <p:bldP spid="7" grpId="0" animBg="1" autoUpdateAnimBg="0"/>
      <p:bldP spid="8" grpId="0" animBg="1" autoUpdateAnimBg="0"/>
      <p:bldP spid="9" grpId="0" animBg="1" autoUpdateAnimBg="0"/>
      <p:bldP spid="10" grpId="0" animBg="1" autoUpdateAnimBg="0"/>
      <p:bldP spid="11" grpId="0" animBg="1"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Box 1"/>
          <p:cNvSpPr txBox="1">
            <a:spLocks noChangeArrowheads="1"/>
          </p:cNvSpPr>
          <p:nvPr/>
        </p:nvSpPr>
        <p:spPr bwMode="auto">
          <a:xfrm>
            <a:off x="1475656" y="188640"/>
            <a:ext cx="6858000" cy="1200150"/>
          </a:xfrm>
          <a:prstGeom prst="rect">
            <a:avLst/>
          </a:prstGeom>
          <a:noFill/>
          <a:ln w="9525">
            <a:noFill/>
            <a:miter lim="800000"/>
            <a:headEnd/>
            <a:tailEnd/>
          </a:ln>
        </p:spPr>
        <p:txBody>
          <a:bodyPr>
            <a:spAutoFit/>
          </a:bodyPr>
          <a:lstStyle/>
          <a:p>
            <a:r>
              <a:rPr lang="ru-RU" sz="3600" b="1" u="sng" dirty="0">
                <a:solidFill>
                  <a:srgbClr val="C00000"/>
                </a:solidFill>
              </a:rPr>
              <a:t>ОТВЕТ:</a:t>
            </a:r>
          </a:p>
          <a:p>
            <a:endParaRPr lang="ru-RU" sz="3600" dirty="0"/>
          </a:p>
        </p:txBody>
      </p:sp>
      <p:sp>
        <p:nvSpPr>
          <p:cNvPr id="3" name="Нашивка 2">
            <a:hlinkClick r:id="rId2" action="ppaction://hlinksldjump"/>
          </p:cNvPr>
          <p:cNvSpPr/>
          <p:nvPr/>
        </p:nvSpPr>
        <p:spPr>
          <a:xfrm>
            <a:off x="8501063" y="6143625"/>
            <a:ext cx="484187"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1"/>
              </a:solidFill>
            </a:endParaRPr>
          </a:p>
        </p:txBody>
      </p:sp>
      <p:graphicFrame>
        <p:nvGraphicFramePr>
          <p:cNvPr id="4" name="Таблица 3"/>
          <p:cNvGraphicFramePr>
            <a:graphicFrameLocks noGrp="1"/>
          </p:cNvGraphicFramePr>
          <p:nvPr/>
        </p:nvGraphicFramePr>
        <p:xfrm>
          <a:off x="2411760" y="4581128"/>
          <a:ext cx="4392487" cy="609600"/>
        </p:xfrm>
        <a:graphic>
          <a:graphicData uri="http://schemas.openxmlformats.org/drawingml/2006/table">
            <a:tbl>
              <a:tblPr firstRow="1" firstCol="1" lastRow="1" lastCol="1" bandRow="1" bandCol="1">
                <a:tableStyleId>{5C22544A-7EE6-4342-B048-85BDC9FD1C3A}</a:tableStyleId>
              </a:tblPr>
              <a:tblGrid>
                <a:gridCol w="834667"/>
                <a:gridCol w="889455"/>
                <a:gridCol w="889455"/>
                <a:gridCol w="889455"/>
                <a:gridCol w="889455"/>
              </a:tblGrid>
              <a:tr h="520824">
                <a:tc>
                  <a:txBody>
                    <a:bodyPr/>
                    <a:lstStyle/>
                    <a:p>
                      <a:pPr>
                        <a:spcAft>
                          <a:spcPts val="0"/>
                        </a:spcAft>
                      </a:pPr>
                      <a:r>
                        <a:rPr lang="ru-RU" sz="4000" dirty="0">
                          <a:effectLst/>
                        </a:rPr>
                        <a:t>А</a:t>
                      </a:r>
                      <a:endParaRPr lang="ru-RU" sz="4000" dirty="0">
                        <a:effectLst/>
                        <a:latin typeface="Times New Roman"/>
                        <a:ea typeface="Times New Roman"/>
                      </a:endParaRPr>
                    </a:p>
                  </a:txBody>
                  <a:tcPr marL="68580" marR="68580" marT="0" marB="0"/>
                </a:tc>
                <a:tc>
                  <a:txBody>
                    <a:bodyPr/>
                    <a:lstStyle/>
                    <a:p>
                      <a:pPr>
                        <a:spcAft>
                          <a:spcPts val="0"/>
                        </a:spcAft>
                      </a:pPr>
                      <a:r>
                        <a:rPr lang="ru-RU" sz="4000">
                          <a:effectLst/>
                        </a:rPr>
                        <a:t>С</a:t>
                      </a:r>
                      <a:endParaRPr lang="ru-RU" sz="4000">
                        <a:effectLst/>
                        <a:latin typeface="Times New Roman"/>
                        <a:ea typeface="Times New Roman"/>
                      </a:endParaRPr>
                    </a:p>
                  </a:txBody>
                  <a:tcPr marL="68580" marR="68580" marT="0" marB="0"/>
                </a:tc>
                <a:tc>
                  <a:txBody>
                    <a:bodyPr/>
                    <a:lstStyle/>
                    <a:p>
                      <a:pPr>
                        <a:spcAft>
                          <a:spcPts val="0"/>
                        </a:spcAft>
                      </a:pPr>
                      <a:r>
                        <a:rPr lang="ru-RU" sz="4000" dirty="0">
                          <a:effectLst/>
                        </a:rPr>
                        <a:t>Т</a:t>
                      </a:r>
                      <a:endParaRPr lang="ru-RU" sz="4000" dirty="0">
                        <a:effectLst/>
                        <a:latin typeface="Times New Roman"/>
                        <a:ea typeface="Times New Roman"/>
                      </a:endParaRPr>
                    </a:p>
                  </a:txBody>
                  <a:tcPr marL="68580" marR="68580" marT="0" marB="0"/>
                </a:tc>
                <a:tc>
                  <a:txBody>
                    <a:bodyPr/>
                    <a:lstStyle/>
                    <a:p>
                      <a:pPr>
                        <a:spcAft>
                          <a:spcPts val="0"/>
                        </a:spcAft>
                      </a:pPr>
                      <a:r>
                        <a:rPr lang="ru-RU" sz="4000">
                          <a:effectLst/>
                        </a:rPr>
                        <a:t>Р</a:t>
                      </a:r>
                      <a:endParaRPr lang="ru-RU" sz="4000">
                        <a:effectLst/>
                        <a:latin typeface="Times New Roman"/>
                        <a:ea typeface="Times New Roman"/>
                      </a:endParaRPr>
                    </a:p>
                  </a:txBody>
                  <a:tcPr marL="68580" marR="68580" marT="0" marB="0"/>
                </a:tc>
                <a:tc>
                  <a:txBody>
                    <a:bodyPr/>
                    <a:lstStyle/>
                    <a:p>
                      <a:pPr>
                        <a:spcAft>
                          <a:spcPts val="0"/>
                        </a:spcAft>
                      </a:pPr>
                      <a:r>
                        <a:rPr lang="ru-RU" sz="4000" dirty="0">
                          <a:effectLst/>
                        </a:rPr>
                        <a:t>А</a:t>
                      </a:r>
                      <a:endParaRPr lang="ru-RU" sz="4000" dirty="0">
                        <a:effectLst/>
                        <a:latin typeface="Times New Roman"/>
                        <a:ea typeface="Times New Roman"/>
                      </a:endParaRPr>
                    </a:p>
                  </a:txBody>
                  <a:tcPr marL="68580" marR="68580" marT="0" marB="0"/>
                </a:tc>
              </a:tr>
            </a:tbl>
          </a:graphicData>
        </a:graphic>
      </p:graphicFrame>
      <p:sp>
        <p:nvSpPr>
          <p:cNvPr id="5" name="Rectangle 4"/>
          <p:cNvSpPr>
            <a:spLocks noChangeArrowheads="1"/>
          </p:cNvSpPr>
          <p:nvPr/>
        </p:nvSpPr>
        <p:spPr bwMode="auto">
          <a:xfrm>
            <a:off x="1619672" y="1302509"/>
            <a:ext cx="7122691" cy="28623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nchor="ctr">
            <a:spAutoFit/>
          </a:bodyPr>
          <a:lstStyle/>
          <a:p>
            <a:pPr marL="742950" indent="-742950" algn="ctr" eaLnBrk="0" hangingPunct="0">
              <a:buFontTx/>
              <a:buAutoNum type="arabicPeriod"/>
              <a:tabLst>
                <a:tab pos="457200" algn="l"/>
              </a:tabLst>
            </a:pPr>
            <a:r>
              <a:rPr lang="ru-RU" sz="3600" dirty="0" smtClean="0">
                <a:cs typeface="Times New Roman" pitchFamily="18" charset="0"/>
              </a:rPr>
              <a:t>Аксиома           </a:t>
            </a:r>
            <a:r>
              <a:rPr lang="ru-RU" sz="3600" dirty="0">
                <a:cs typeface="Times New Roman" pitchFamily="18" charset="0"/>
              </a:rPr>
              <a:t>2. </a:t>
            </a:r>
            <a:r>
              <a:rPr lang="ru-RU" sz="3600" dirty="0" smtClean="0">
                <a:cs typeface="Times New Roman" pitchFamily="18" charset="0"/>
              </a:rPr>
              <a:t>Косинус </a:t>
            </a:r>
          </a:p>
          <a:p>
            <a:pPr marL="742950" indent="-742950" algn="ctr" eaLnBrk="0" hangingPunct="0">
              <a:tabLst>
                <a:tab pos="457200" algn="l"/>
              </a:tabLst>
            </a:pPr>
            <a:r>
              <a:rPr lang="ru-RU" sz="3600" dirty="0" smtClean="0">
                <a:cs typeface="Times New Roman" pitchFamily="18" charset="0"/>
              </a:rPr>
              <a:t> 3. Квадрат </a:t>
            </a:r>
          </a:p>
          <a:p>
            <a:pPr marL="742950" indent="-742950" algn="ctr" eaLnBrk="0" hangingPunct="0">
              <a:tabLst>
                <a:tab pos="457200" algn="l"/>
              </a:tabLst>
            </a:pPr>
            <a:r>
              <a:rPr lang="ru-RU" sz="3600" dirty="0" smtClean="0">
                <a:cs typeface="Times New Roman" pitchFamily="18" charset="0"/>
              </a:rPr>
              <a:t>4</a:t>
            </a:r>
            <a:r>
              <a:rPr lang="ru-RU" sz="3600" dirty="0">
                <a:cs typeface="Times New Roman" pitchFamily="18" charset="0"/>
              </a:rPr>
              <a:t>. Пифагор </a:t>
            </a:r>
            <a:r>
              <a:rPr lang="ru-RU" sz="3600" dirty="0" smtClean="0">
                <a:cs typeface="Times New Roman" pitchFamily="18" charset="0"/>
              </a:rPr>
              <a:t>         </a:t>
            </a:r>
            <a:r>
              <a:rPr lang="ru-RU" sz="3600" dirty="0">
                <a:cs typeface="Times New Roman" pitchFamily="18" charset="0"/>
              </a:rPr>
              <a:t>5. Вершина</a:t>
            </a:r>
            <a:endParaRPr lang="ru-RU" sz="3600" dirty="0"/>
          </a:p>
          <a:p>
            <a:pPr marL="742950" indent="-742950" algn="ctr" eaLnBrk="0" hangingPunct="0">
              <a:buFontTx/>
              <a:buAutoNum type="arabicPeriod"/>
              <a:tabLst>
                <a:tab pos="457200" algn="l"/>
              </a:tabLst>
            </a:pPr>
            <a:endParaRPr lang="ru-RU" sz="3600" dirty="0"/>
          </a:p>
          <a:p>
            <a:pPr marL="742950" indent="-742950" algn="ctr" eaLnBrk="0" hangingPunct="0">
              <a:tabLst>
                <a:tab pos="457200" algn="l"/>
              </a:tabLst>
            </a:pPr>
            <a:r>
              <a:rPr lang="ru-RU" sz="3600" dirty="0">
                <a:cs typeface="Times New Roman" pitchFamily="18" charset="0"/>
              </a:rPr>
              <a:t>Главное слово - прелесть осени</a:t>
            </a:r>
            <a:endParaRPr lang="ru-RU" sz="3600"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Прямоугольник 1"/>
          <p:cNvSpPr>
            <a:spLocks noChangeArrowheads="1"/>
          </p:cNvSpPr>
          <p:nvPr/>
        </p:nvSpPr>
        <p:spPr bwMode="auto">
          <a:xfrm>
            <a:off x="1214438" y="285750"/>
            <a:ext cx="2025683" cy="461665"/>
          </a:xfrm>
          <a:prstGeom prst="rect">
            <a:avLst/>
          </a:prstGeom>
          <a:noFill/>
          <a:ln w="9525">
            <a:noFill/>
            <a:miter lim="800000"/>
            <a:headEnd/>
            <a:tailEnd/>
          </a:ln>
        </p:spPr>
        <p:txBody>
          <a:bodyPr wrap="none">
            <a:spAutoFit/>
          </a:bodyPr>
          <a:lstStyle/>
          <a:p>
            <a:r>
              <a:rPr lang="ru-RU" sz="2400" b="1" i="1" u="sng" dirty="0" smtClean="0">
                <a:solidFill>
                  <a:srgbClr val="C00000"/>
                </a:solidFill>
              </a:rPr>
              <a:t>Биология  </a:t>
            </a:r>
            <a:r>
              <a:rPr lang="ru-RU" sz="2400" b="1" i="1" u="sng" dirty="0">
                <a:solidFill>
                  <a:srgbClr val="C00000"/>
                </a:solidFill>
              </a:rPr>
              <a:t>3</a:t>
            </a:r>
          </a:p>
        </p:txBody>
      </p:sp>
      <p:graphicFrame>
        <p:nvGraphicFramePr>
          <p:cNvPr id="4" name="Таблица 3"/>
          <p:cNvGraphicFramePr>
            <a:graphicFrameLocks noGrp="1"/>
          </p:cNvGraphicFramePr>
          <p:nvPr/>
        </p:nvGraphicFramePr>
        <p:xfrm>
          <a:off x="2483770" y="2564904"/>
          <a:ext cx="4824533" cy="720080"/>
        </p:xfrm>
        <a:graphic>
          <a:graphicData uri="http://schemas.openxmlformats.org/drawingml/2006/table">
            <a:tbl>
              <a:tblPr/>
              <a:tblGrid>
                <a:gridCol w="689219"/>
                <a:gridCol w="689219"/>
                <a:gridCol w="689219"/>
                <a:gridCol w="689219"/>
                <a:gridCol w="689219"/>
                <a:gridCol w="689219"/>
                <a:gridCol w="689219"/>
              </a:tblGrid>
              <a:tr h="720080">
                <a:tc>
                  <a:txBody>
                    <a:bodyPr/>
                    <a:lstStyle/>
                    <a:p>
                      <a:pPr algn="just">
                        <a:spcAft>
                          <a:spcPts val="0"/>
                        </a:spcAft>
                      </a:pPr>
                      <a:endParaRPr lang="ru-RU" sz="1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1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1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1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ru-RU" sz="1400">
                        <a:solidFill>
                          <a:srgbClr val="33CCCC"/>
                        </a:solidFill>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CCCC"/>
                    </a:solidFill>
                  </a:tcPr>
                </a:tc>
                <a:tc>
                  <a:txBody>
                    <a:bodyPr/>
                    <a:lstStyle/>
                    <a:p>
                      <a:pPr algn="just">
                        <a:spcAft>
                          <a:spcPts val="0"/>
                        </a:spcAft>
                      </a:pPr>
                      <a:endParaRPr lang="ru-RU" sz="1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CCCC"/>
                    </a:solidFill>
                  </a:tcPr>
                </a:tc>
                <a:tc>
                  <a:txBody>
                    <a:bodyPr/>
                    <a:lstStyle/>
                    <a:p>
                      <a:pPr algn="just">
                        <a:spcAft>
                          <a:spcPts val="0"/>
                        </a:spcAft>
                      </a:pPr>
                      <a:endParaRPr lang="ru-RU" sz="1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CCCC"/>
                    </a:solidFill>
                  </a:tcPr>
                </a:tc>
              </a:tr>
            </a:tbl>
          </a:graphicData>
        </a:graphic>
      </p:graphicFrame>
      <p:sp>
        <p:nvSpPr>
          <p:cNvPr id="65540" name="Rectangle 4"/>
          <p:cNvSpPr>
            <a:spLocks noChangeArrowheads="1"/>
          </p:cNvSpPr>
          <p:nvPr/>
        </p:nvSpPr>
        <p:spPr bwMode="auto">
          <a:xfrm>
            <a:off x="1331640" y="777188"/>
            <a:ext cx="6840760"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rPr>
              <a:t>1. Животное из одноименного семейства. Их более 400 видов, распространенных по всему свету.</a:t>
            </a:r>
            <a:endParaRPr kumimoji="0" lang="ru-RU"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rPr>
              <a:t>Примечание: в выделенные клетки поставьте первый слог слова, обозначающего, деление на линейке, градуснике.</a:t>
            </a:r>
            <a:endParaRPr kumimoji="0" lang="ru-RU" sz="2000" b="0" i="0" u="none" strike="noStrike" cap="none" normalizeH="0" baseline="0" dirty="0" smtClean="0">
              <a:ln>
                <a:noFill/>
              </a:ln>
              <a:solidFill>
                <a:schemeClr val="tx1"/>
              </a:solidFill>
              <a:effectLst/>
              <a:latin typeface="Arial" pitchFamily="34" charset="0"/>
            </a:endParaRPr>
          </a:p>
        </p:txBody>
      </p:sp>
      <p:sp>
        <p:nvSpPr>
          <p:cNvPr id="65541" name="Rectangle 5"/>
          <p:cNvSpPr>
            <a:spLocks noChangeArrowheads="1"/>
          </p:cNvSpPr>
          <p:nvPr/>
        </p:nvSpPr>
        <p:spPr bwMode="auto">
          <a:xfrm>
            <a:off x="1187624" y="3726904"/>
            <a:ext cx="7488832"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eaLnBrk="0" hangingPunct="0">
              <a:tabLst>
                <a:tab pos="457200" algn="l"/>
              </a:tabLst>
            </a:pPr>
            <a:r>
              <a:rPr kumimoji="0" lang="ru-RU" sz="2000" b="0" i="0" u="none" strike="noStrike" cap="none" normalizeH="0" baseline="0" dirty="0" smtClean="0">
                <a:ln>
                  <a:noFill/>
                </a:ln>
                <a:solidFill>
                  <a:schemeClr val="tx1"/>
                </a:solidFill>
                <a:effectLst/>
                <a:latin typeface="Arial" pitchFamily="34" charset="0"/>
                <a:ea typeface="Times New Roman" pitchFamily="18" charset="0"/>
              </a:rPr>
              <a:t>2. </a:t>
            </a:r>
            <a:r>
              <a:rPr lang="ru-RU" sz="2000" dirty="0"/>
              <a:t>Млекопитающее семейства куньих. Существует 2 вида: европейский и американский. Живет в норе, вход в которую устраивает всегда под водой. </a:t>
            </a:r>
            <a:r>
              <a:rPr lang="ru-RU" sz="2000" i="1" dirty="0"/>
              <a:t>Геометрический термин – </a:t>
            </a:r>
            <a:r>
              <a:rPr lang="ru-RU" sz="2000" i="1" dirty="0" smtClean="0"/>
              <a:t>больше </a:t>
            </a:r>
            <a:r>
              <a:rPr lang="ru-RU" sz="2000" i="1" dirty="0"/>
              <a:t>перпендикуляра – это…</a:t>
            </a:r>
            <a:r>
              <a:rPr lang="ru-RU" sz="2000" dirty="0"/>
              <a:t> </a:t>
            </a:r>
          </a:p>
          <a:p>
            <a:pPr lvl="1" eaLnBrk="0" hangingPunct="0">
              <a:tabLst>
                <a:tab pos="457200" algn="l"/>
              </a:tabLst>
            </a:pPr>
            <a:r>
              <a:rPr kumimoji="0" lang="ru-RU" sz="2000" b="0" i="1" u="none" strike="noStrike" cap="none" normalizeH="0" baseline="0" dirty="0" smtClean="0">
                <a:ln>
                  <a:noFill/>
                </a:ln>
                <a:solidFill>
                  <a:schemeClr val="tx1"/>
                </a:solidFill>
                <a:effectLst/>
                <a:latin typeface="Arial" pitchFamily="34" charset="0"/>
                <a:ea typeface="Times New Roman" pitchFamily="18" charset="0"/>
              </a:rPr>
              <a:t>( Начинаются на одну букву)</a:t>
            </a:r>
            <a:endParaRPr kumimoji="0" lang="ru-RU" sz="20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85938" y="785813"/>
            <a:ext cx="6674494" cy="3416320"/>
          </a:xfrm>
          <a:prstGeom prst="rect">
            <a:avLst/>
          </a:prstGeom>
          <a:noFill/>
        </p:spPr>
        <p:txBody>
          <a:bodyPr wrap="square">
            <a:spAutoFit/>
          </a:bodyPr>
          <a:lstStyle/>
          <a:p>
            <a:pPr>
              <a:defRPr/>
            </a:pPr>
            <a:r>
              <a:rPr lang="ru-RU" sz="3600" b="1" u="sng" dirty="0">
                <a:solidFill>
                  <a:srgbClr val="C00000"/>
                </a:solidFill>
                <a:latin typeface="Arial" charset="0"/>
              </a:rPr>
              <a:t>ОТВЕТ</a:t>
            </a:r>
            <a:r>
              <a:rPr lang="ru-RU" sz="3600" b="1" u="sng" dirty="0" smtClean="0">
                <a:solidFill>
                  <a:srgbClr val="C00000"/>
                </a:solidFill>
                <a:latin typeface="Arial" charset="0"/>
              </a:rPr>
              <a:t>:</a:t>
            </a:r>
            <a:endParaRPr lang="ru-RU" sz="3600" dirty="0">
              <a:latin typeface="Arial" charset="0"/>
            </a:endParaRPr>
          </a:p>
          <a:p>
            <a:pPr>
              <a:defRPr/>
            </a:pPr>
            <a:r>
              <a:rPr lang="ru-RU" sz="3600" dirty="0">
                <a:latin typeface="Arial" charset="0"/>
              </a:rPr>
              <a:t/>
            </a:r>
            <a:br>
              <a:rPr lang="ru-RU" sz="3600" dirty="0">
                <a:latin typeface="Arial" charset="0"/>
              </a:rPr>
            </a:br>
            <a:r>
              <a:rPr lang="ru-RU" sz="3600" dirty="0" smtClean="0">
                <a:latin typeface="Arial" charset="0"/>
              </a:rPr>
              <a:t>1.  Лягу</a:t>
            </a:r>
            <a:r>
              <a:rPr lang="ru-RU" sz="3600" u="sng" dirty="0" smtClean="0">
                <a:latin typeface="Arial" charset="0"/>
              </a:rPr>
              <a:t>шка</a:t>
            </a:r>
          </a:p>
          <a:p>
            <a:pPr>
              <a:defRPr/>
            </a:pPr>
            <a:r>
              <a:rPr lang="ru-RU" sz="3600" b="1" dirty="0">
                <a:solidFill>
                  <a:schemeClr val="accent6">
                    <a:lumMod val="40000"/>
                    <a:lumOff val="60000"/>
                  </a:schemeClr>
                </a:solidFill>
                <a:latin typeface="Arial" charset="0"/>
              </a:rPr>
              <a:t> </a:t>
            </a:r>
            <a:r>
              <a:rPr lang="ru-RU" sz="3600" b="1" dirty="0" smtClean="0">
                <a:solidFill>
                  <a:schemeClr val="accent6">
                    <a:lumMod val="40000"/>
                    <a:lumOff val="60000"/>
                  </a:schemeClr>
                </a:solidFill>
                <a:latin typeface="Arial" charset="0"/>
              </a:rPr>
              <a:t>           </a:t>
            </a:r>
            <a:r>
              <a:rPr lang="ru-RU" sz="3600" u="sng" dirty="0" smtClean="0">
                <a:latin typeface="Arial" charset="0"/>
              </a:rPr>
              <a:t>шка</a:t>
            </a:r>
            <a:r>
              <a:rPr lang="ru-RU" sz="3600" dirty="0" smtClean="0">
                <a:latin typeface="Arial" charset="0"/>
              </a:rPr>
              <a:t>ла</a:t>
            </a:r>
          </a:p>
          <a:p>
            <a:pPr>
              <a:defRPr/>
            </a:pPr>
            <a:endParaRPr lang="ru-RU" sz="3600" dirty="0" smtClean="0">
              <a:latin typeface="Arial" charset="0"/>
            </a:endParaRPr>
          </a:p>
          <a:p>
            <a:pPr>
              <a:defRPr/>
            </a:pPr>
            <a:r>
              <a:rPr lang="ru-RU" sz="3600" dirty="0" smtClean="0">
                <a:latin typeface="Arial" charset="0"/>
              </a:rPr>
              <a:t>2. </a:t>
            </a:r>
            <a:r>
              <a:rPr lang="ru-RU" sz="3600" u="sng" dirty="0" smtClean="0">
                <a:latin typeface="Arial" charset="0"/>
              </a:rPr>
              <a:t>Н</a:t>
            </a:r>
            <a:r>
              <a:rPr lang="ru-RU" sz="3600" dirty="0" smtClean="0">
                <a:latin typeface="Arial" charset="0"/>
              </a:rPr>
              <a:t>орка и </a:t>
            </a:r>
            <a:r>
              <a:rPr lang="ru-RU" sz="3600" u="sng" dirty="0" smtClean="0">
                <a:latin typeface="Arial" charset="0"/>
              </a:rPr>
              <a:t>н</a:t>
            </a:r>
            <a:r>
              <a:rPr lang="ru-RU" sz="3600" dirty="0" smtClean="0">
                <a:latin typeface="Arial" charset="0"/>
              </a:rPr>
              <a:t>аклонная</a:t>
            </a:r>
            <a:endParaRPr lang="ru-RU" sz="3600" dirty="0">
              <a:latin typeface="Arial" charset="0"/>
            </a:endParaRPr>
          </a:p>
        </p:txBody>
      </p:sp>
      <p:sp>
        <p:nvSpPr>
          <p:cNvPr id="3" name="Нашивка 2">
            <a:hlinkClick r:id="rId2" action="ppaction://hlinksldjump"/>
          </p:cNvPr>
          <p:cNvSpPr/>
          <p:nvPr/>
        </p:nvSpPr>
        <p:spPr>
          <a:xfrm>
            <a:off x="8501063" y="6143625"/>
            <a:ext cx="484187"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1"/>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Прямоугольник 1"/>
          <p:cNvSpPr>
            <a:spLocks noChangeArrowheads="1"/>
          </p:cNvSpPr>
          <p:nvPr/>
        </p:nvSpPr>
        <p:spPr bwMode="auto">
          <a:xfrm>
            <a:off x="1214438" y="285750"/>
            <a:ext cx="2025683" cy="461665"/>
          </a:xfrm>
          <a:prstGeom prst="rect">
            <a:avLst/>
          </a:prstGeom>
          <a:noFill/>
          <a:ln w="9525">
            <a:noFill/>
            <a:miter lim="800000"/>
            <a:headEnd/>
            <a:tailEnd/>
          </a:ln>
        </p:spPr>
        <p:txBody>
          <a:bodyPr wrap="none">
            <a:spAutoFit/>
          </a:bodyPr>
          <a:lstStyle/>
          <a:p>
            <a:r>
              <a:rPr lang="ru-RU" sz="2400" b="1" i="1" u="sng" dirty="0" smtClean="0">
                <a:solidFill>
                  <a:srgbClr val="C00000"/>
                </a:solidFill>
              </a:rPr>
              <a:t>Биология  4</a:t>
            </a:r>
            <a:endParaRPr lang="ru-RU" sz="2400" b="1" i="1" u="sng" dirty="0">
              <a:solidFill>
                <a:srgbClr val="C00000"/>
              </a:solidFill>
            </a:endParaRPr>
          </a:p>
        </p:txBody>
      </p:sp>
      <p:sp>
        <p:nvSpPr>
          <p:cNvPr id="3" name="TextBox 2"/>
          <p:cNvSpPr txBox="1">
            <a:spLocks noChangeArrowheads="1"/>
          </p:cNvSpPr>
          <p:nvPr/>
        </p:nvSpPr>
        <p:spPr bwMode="auto">
          <a:xfrm>
            <a:off x="1403648" y="836712"/>
            <a:ext cx="6529908" cy="5262979"/>
          </a:xfrm>
          <a:prstGeom prst="rect">
            <a:avLst/>
          </a:prstGeom>
          <a:noFill/>
          <a:ln w="9525">
            <a:noFill/>
            <a:miter lim="800000"/>
            <a:headEnd/>
            <a:tailEnd/>
          </a:ln>
        </p:spPr>
        <p:txBody>
          <a:bodyPr wrap="square">
            <a:spAutoFit/>
          </a:bodyPr>
          <a:lstStyle/>
          <a:p>
            <a:r>
              <a:rPr lang="ru-RU" sz="2800" b="1" dirty="0" smtClean="0">
                <a:latin typeface="Comic Sans MS" pitchFamily="66" charset="0"/>
              </a:rPr>
              <a:t>При условии одинаковой площади многоугольников наименьший периметр имеет именно этот многоугольник. Эта форма наиболее устойчивая в смысле нагрузок, оптимальная природная форма. Какие насекомые используют эти многоугольники в своей жизнедеятельности? Как построить этот многоугольник с помощью циркуля и линейки без делений?</a:t>
            </a:r>
            <a:endParaRPr lang="ru-RU" sz="2800" b="1" dirty="0">
              <a:latin typeface="Comic Sans MS" pitchFamily="66" charset="0"/>
            </a:endParaRPr>
          </a:p>
        </p:txBody>
      </p:sp>
      <p:sp>
        <p:nvSpPr>
          <p:cNvPr id="4" name="4-конечная звезда 3"/>
          <p:cNvSpPr/>
          <p:nvPr/>
        </p:nvSpPr>
        <p:spPr>
          <a:xfrm>
            <a:off x="7572375" y="3500438"/>
            <a:ext cx="914400" cy="914400"/>
          </a:xfrm>
          <a:prstGeom prst="star4">
            <a:avLst/>
          </a:prstGeom>
          <a:solidFill>
            <a:srgbClr val="FFFF00"/>
          </a:solid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5" name="4-конечная звезда 4"/>
          <p:cNvSpPr/>
          <p:nvPr/>
        </p:nvSpPr>
        <p:spPr>
          <a:xfrm>
            <a:off x="7429500" y="5357813"/>
            <a:ext cx="914400" cy="914400"/>
          </a:xfrm>
          <a:prstGeom prst="star4">
            <a:avLst/>
          </a:prstGeom>
          <a:solidFill>
            <a:srgbClr val="FFFF00"/>
          </a:solid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6" name="4-конечная звезда 5"/>
          <p:cNvSpPr/>
          <p:nvPr/>
        </p:nvSpPr>
        <p:spPr>
          <a:xfrm>
            <a:off x="1714500" y="5214938"/>
            <a:ext cx="914400" cy="914400"/>
          </a:xfrm>
          <a:prstGeom prst="star4">
            <a:avLst/>
          </a:prstGeom>
          <a:solidFill>
            <a:srgbClr val="FFFF00"/>
          </a:solidFill>
          <a:ln w="28575"/>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7" name="4-конечная звезда 6"/>
          <p:cNvSpPr/>
          <p:nvPr/>
        </p:nvSpPr>
        <p:spPr>
          <a:xfrm>
            <a:off x="7724775" y="795338"/>
            <a:ext cx="914400" cy="914400"/>
          </a:xfrm>
          <a:prstGeom prst="star4">
            <a:avLst/>
          </a:prstGeom>
          <a:solidFill>
            <a:srgbClr val="FFFF00"/>
          </a:solidFill>
          <a:ln w="381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8" name="4-конечная звезда 7"/>
          <p:cNvSpPr/>
          <p:nvPr/>
        </p:nvSpPr>
        <p:spPr>
          <a:xfrm>
            <a:off x="5429250" y="357188"/>
            <a:ext cx="914400" cy="914400"/>
          </a:xfrm>
          <a:prstGeom prst="star4">
            <a:avLst/>
          </a:prstGeom>
          <a:solidFill>
            <a:schemeClr val="bg1">
              <a:lumMod val="95000"/>
            </a:schemeClr>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9" name="4-конечная звезда 8"/>
          <p:cNvSpPr/>
          <p:nvPr/>
        </p:nvSpPr>
        <p:spPr>
          <a:xfrm>
            <a:off x="4214813" y="5143500"/>
            <a:ext cx="914400" cy="914400"/>
          </a:xfrm>
          <a:prstGeom prst="star4">
            <a:avLst/>
          </a:prstGeom>
          <a:solidFill>
            <a:schemeClr val="bg1">
              <a:lumMod val="95000"/>
            </a:schemeClr>
          </a:solid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1000" fill="hold"/>
                                        <p:tgtEl>
                                          <p:spTgt spid="8"/>
                                        </p:tgtEl>
                                        <p:attrNameLst>
                                          <p:attrName>ppt_x</p:attrName>
                                        </p:attrNameLst>
                                      </p:cBhvr>
                                      <p:tavLst>
                                        <p:tav tm="0">
                                          <p:val>
                                            <p:strVal val="0-#ppt_w/2"/>
                                          </p:val>
                                        </p:tav>
                                        <p:tav tm="100000">
                                          <p:val>
                                            <p:strVal val="#ppt_x"/>
                                          </p:val>
                                        </p:tav>
                                      </p:tavLst>
                                    </p:anim>
                                    <p:anim calcmode="lin" valueType="num">
                                      <p:cBhvr additive="base">
                                        <p:cTn id="12" dur="10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9"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1000" fill="hold"/>
                                        <p:tgtEl>
                                          <p:spTgt spid="9"/>
                                        </p:tgtEl>
                                        <p:attrNameLst>
                                          <p:attrName>ppt_x</p:attrName>
                                        </p:attrNameLst>
                                      </p:cBhvr>
                                      <p:tavLst>
                                        <p:tav tm="0">
                                          <p:val>
                                            <p:strVal val="0-#ppt_w/2"/>
                                          </p:val>
                                        </p:tav>
                                        <p:tav tm="100000">
                                          <p:val>
                                            <p:strVal val="#ppt_x"/>
                                          </p:val>
                                        </p:tav>
                                      </p:tavLst>
                                    </p:anim>
                                    <p:anim calcmode="lin" valueType="num">
                                      <p:cBhvr additive="base">
                                        <p:cTn id="16" dur="1000" fill="hold"/>
                                        <p:tgtEl>
                                          <p:spTgt spid="9"/>
                                        </p:tgtEl>
                                        <p:attrNameLst>
                                          <p:attrName>ppt_y</p:attrName>
                                        </p:attrNameLst>
                                      </p:cBhvr>
                                      <p:tavLst>
                                        <p:tav tm="0">
                                          <p:val>
                                            <p:strVal val="0-#ppt_h/2"/>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1000" fill="hold"/>
                                        <p:tgtEl>
                                          <p:spTgt spid="5"/>
                                        </p:tgtEl>
                                        <p:attrNameLst>
                                          <p:attrName>ppt_x</p:attrName>
                                        </p:attrNameLst>
                                      </p:cBhvr>
                                      <p:tavLst>
                                        <p:tav tm="0">
                                          <p:val>
                                            <p:strVal val="1+#ppt_w/2"/>
                                          </p:val>
                                        </p:tav>
                                        <p:tav tm="100000">
                                          <p:val>
                                            <p:strVal val="#ppt_x"/>
                                          </p:val>
                                        </p:tav>
                                      </p:tavLst>
                                    </p:anim>
                                    <p:anim calcmode="lin" valueType="num">
                                      <p:cBhvr additive="base">
                                        <p:cTn id="20" dur="1000" fill="hold"/>
                                        <p:tgtEl>
                                          <p:spTgt spid="5"/>
                                        </p:tgtEl>
                                        <p:attrNameLst>
                                          <p:attrName>ppt_y</p:attrName>
                                        </p:attrNameLst>
                                      </p:cBhvr>
                                      <p:tavLst>
                                        <p:tav tm="0">
                                          <p:val>
                                            <p:strVal val="#ppt_y"/>
                                          </p:val>
                                        </p:tav>
                                        <p:tav tm="100000">
                                          <p:val>
                                            <p:strVal val="#ppt_y"/>
                                          </p:val>
                                        </p:tav>
                                      </p:tavLst>
                                    </p:anim>
                                  </p:childTnLst>
                                </p:cTn>
                              </p:par>
                              <p:par>
                                <p:cTn id="21" presetID="2" presetClass="entr" presetSubtype="1"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1000" fill="hold"/>
                                        <p:tgtEl>
                                          <p:spTgt spid="7"/>
                                        </p:tgtEl>
                                        <p:attrNameLst>
                                          <p:attrName>ppt_x</p:attrName>
                                        </p:attrNameLst>
                                      </p:cBhvr>
                                      <p:tavLst>
                                        <p:tav tm="0">
                                          <p:val>
                                            <p:strVal val="#ppt_x"/>
                                          </p:val>
                                        </p:tav>
                                        <p:tav tm="100000">
                                          <p:val>
                                            <p:strVal val="#ppt_x"/>
                                          </p:val>
                                        </p:tav>
                                      </p:tavLst>
                                    </p:anim>
                                    <p:anim calcmode="lin" valueType="num">
                                      <p:cBhvr additive="base">
                                        <p:cTn id="24" dur="1000" fill="hold"/>
                                        <p:tgtEl>
                                          <p:spTgt spid="7"/>
                                        </p:tgtEl>
                                        <p:attrNameLst>
                                          <p:attrName>ppt_y</p:attrName>
                                        </p:attrNameLst>
                                      </p:cBhvr>
                                      <p:tavLst>
                                        <p:tav tm="0">
                                          <p:val>
                                            <p:strVal val="0-#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1000" fill="hold"/>
                                        <p:tgtEl>
                                          <p:spTgt spid="6"/>
                                        </p:tgtEl>
                                        <p:attrNameLst>
                                          <p:attrName>ppt_x</p:attrName>
                                        </p:attrNameLst>
                                      </p:cBhvr>
                                      <p:tavLst>
                                        <p:tav tm="0">
                                          <p:val>
                                            <p:strVal val="#ppt_x"/>
                                          </p:val>
                                        </p:tav>
                                        <p:tav tm="100000">
                                          <p:val>
                                            <p:strVal val="#ppt_x"/>
                                          </p:val>
                                        </p:tav>
                                      </p:tavLst>
                                    </p:anim>
                                    <p:anim calcmode="lin" valueType="num">
                                      <p:cBhvr additive="base">
                                        <p:cTn id="28"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box(in)">
                                      <p:cBhvr>
                                        <p:cTn id="33"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animBg="1"/>
      <p:bldP spid="6" grpId="0" animBg="1"/>
      <p:bldP spid="7" grpId="0" animBg="1"/>
      <p:bldP spid="8" grpId="0" animBg="1"/>
      <p:bldP spid="9"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9632" y="1000125"/>
            <a:ext cx="7272808" cy="3416320"/>
          </a:xfrm>
          <a:prstGeom prst="rect">
            <a:avLst/>
          </a:prstGeom>
          <a:noFill/>
        </p:spPr>
        <p:txBody>
          <a:bodyPr wrap="square">
            <a:spAutoFit/>
          </a:bodyPr>
          <a:lstStyle/>
          <a:p>
            <a:pPr>
              <a:defRPr/>
            </a:pPr>
            <a:r>
              <a:rPr lang="ru-RU" sz="3600" b="1" u="sng" dirty="0">
                <a:solidFill>
                  <a:srgbClr val="C00000"/>
                </a:solidFill>
                <a:latin typeface="Arial" charset="0"/>
              </a:rPr>
              <a:t>ОТВЕТ:</a:t>
            </a:r>
            <a:r>
              <a:rPr lang="ru-RU" sz="3600" dirty="0">
                <a:latin typeface="Arial" charset="0"/>
              </a:rPr>
              <a:t/>
            </a:r>
            <a:br>
              <a:rPr lang="ru-RU" sz="3600" dirty="0">
                <a:latin typeface="Arial" charset="0"/>
              </a:rPr>
            </a:br>
            <a:r>
              <a:rPr lang="ru-RU" sz="3600" dirty="0">
                <a:latin typeface="Arial" charset="0"/>
              </a:rPr>
              <a:t/>
            </a:r>
            <a:br>
              <a:rPr lang="ru-RU" sz="3600" dirty="0">
                <a:latin typeface="Arial" charset="0"/>
              </a:rPr>
            </a:br>
            <a:r>
              <a:rPr lang="ru-RU" sz="3600" dirty="0">
                <a:latin typeface="Arial" charset="0"/>
              </a:rPr>
              <a:t/>
            </a:r>
            <a:br>
              <a:rPr lang="ru-RU" sz="3600" dirty="0">
                <a:latin typeface="Arial" charset="0"/>
              </a:rPr>
            </a:br>
            <a:r>
              <a:rPr lang="ru-RU" sz="3600" b="1" dirty="0" smtClean="0">
                <a:solidFill>
                  <a:schemeClr val="accent6">
                    <a:lumMod val="40000"/>
                    <a:lumOff val="60000"/>
                  </a:schemeClr>
                </a:solidFill>
                <a:latin typeface="Arial" charset="0"/>
              </a:rPr>
              <a:t>Правильный шестиугольник.</a:t>
            </a:r>
          </a:p>
          <a:p>
            <a:pPr>
              <a:defRPr/>
            </a:pPr>
            <a:endParaRPr lang="ru-RU" sz="3600" b="1" dirty="0">
              <a:solidFill>
                <a:schemeClr val="accent6">
                  <a:lumMod val="40000"/>
                  <a:lumOff val="60000"/>
                </a:schemeClr>
              </a:solidFill>
              <a:latin typeface="Arial" charset="0"/>
            </a:endParaRPr>
          </a:p>
          <a:p>
            <a:pPr>
              <a:defRPr/>
            </a:pPr>
            <a:r>
              <a:rPr lang="ru-RU" sz="3600" b="1" dirty="0" smtClean="0">
                <a:solidFill>
                  <a:schemeClr val="accent6">
                    <a:lumMod val="40000"/>
                    <a:lumOff val="60000"/>
                  </a:schemeClr>
                </a:solidFill>
                <a:latin typeface="Arial" charset="0"/>
              </a:rPr>
              <a:t> Пчелиные соты.</a:t>
            </a:r>
            <a:endParaRPr lang="ru-RU" sz="3600" b="1" dirty="0">
              <a:solidFill>
                <a:schemeClr val="accent6">
                  <a:lumMod val="40000"/>
                  <a:lumOff val="60000"/>
                </a:schemeClr>
              </a:solidFill>
              <a:latin typeface="Arial" charset="0"/>
            </a:endParaRPr>
          </a:p>
        </p:txBody>
      </p:sp>
      <p:sp>
        <p:nvSpPr>
          <p:cNvPr id="3" name="Нашивка 2">
            <a:hlinkClick r:id="rId2" action="ppaction://hlinksldjump"/>
          </p:cNvPr>
          <p:cNvSpPr/>
          <p:nvPr/>
        </p:nvSpPr>
        <p:spPr>
          <a:xfrm>
            <a:off x="8501063" y="6143625"/>
            <a:ext cx="484187"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550" y="620713"/>
            <a:ext cx="7812088" cy="4770437"/>
          </a:xfrm>
          <a:prstGeom prst="rect">
            <a:avLst/>
          </a:prstGeom>
          <a:noFill/>
        </p:spPr>
        <p:txBody>
          <a:bodyPr>
            <a:spAutoFit/>
          </a:bodyPr>
          <a:lstStyle/>
          <a:p>
            <a:pPr>
              <a:defRPr/>
            </a:pPr>
            <a:r>
              <a:rPr lang="ru-RU" sz="3600" b="1" u="sng" dirty="0">
                <a:solidFill>
                  <a:srgbClr val="C00000"/>
                </a:solidFill>
                <a:latin typeface="Arial" charset="0"/>
              </a:rPr>
              <a:t>ОТВЕТ:</a:t>
            </a:r>
            <a:r>
              <a:rPr lang="ru-RU" sz="2800" dirty="0">
                <a:latin typeface="Arial" charset="0"/>
              </a:rPr>
              <a:t/>
            </a:r>
            <a:br>
              <a:rPr lang="ru-RU" sz="2800" dirty="0">
                <a:latin typeface="Arial" charset="0"/>
              </a:rPr>
            </a:br>
            <a:r>
              <a:rPr lang="ru-RU" sz="2800" dirty="0">
                <a:latin typeface="Arial" charset="0"/>
              </a:rPr>
              <a:t/>
            </a:r>
            <a:br>
              <a:rPr lang="ru-RU" sz="2800" dirty="0">
                <a:latin typeface="Arial" charset="0"/>
              </a:rPr>
            </a:br>
            <a:r>
              <a:rPr lang="ru-RU" sz="2400" dirty="0">
                <a:latin typeface="Arial" charset="0"/>
              </a:rPr>
              <a:t>Скобки — парные знаки, используемые в различных областях. Различают: круглые ( )  скобки; квадратные [  ] ; фигурные { } ; угловые   скобки (или &lt; &gt; в ASCII-текстах).</a:t>
            </a:r>
          </a:p>
          <a:p>
            <a:pPr>
              <a:defRPr/>
            </a:pPr>
            <a:r>
              <a:rPr lang="ru-RU" sz="2400" dirty="0">
                <a:latin typeface="Arial" charset="0"/>
              </a:rPr>
              <a:t>В математике скобки  используются для  изменения порядка действий. В   русском языке  скобки (обычно круглые, как в этом предложении) употребляются в качестве знаков препинания и  для выделения  пояснительного слова  или  вставного предложения. </a:t>
            </a:r>
          </a:p>
          <a:p>
            <a:pPr>
              <a:defRPr/>
            </a:pPr>
            <a:endParaRPr lang="ru-RU" sz="2400" b="1" dirty="0">
              <a:solidFill>
                <a:schemeClr val="accent6">
                  <a:lumMod val="40000"/>
                  <a:lumOff val="60000"/>
                </a:schemeClr>
              </a:solidFill>
              <a:latin typeface="Arial" charset="0"/>
            </a:endParaRPr>
          </a:p>
        </p:txBody>
      </p:sp>
      <p:sp>
        <p:nvSpPr>
          <p:cNvPr id="3" name="Нашивка 2">
            <a:hlinkClick r:id="rId3" action="ppaction://hlinksldjump"/>
          </p:cNvPr>
          <p:cNvSpPr/>
          <p:nvPr/>
        </p:nvSpPr>
        <p:spPr>
          <a:xfrm>
            <a:off x="8501063" y="6143625"/>
            <a:ext cx="484187"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1"/>
              </a:solidFill>
            </a:endParaRPr>
          </a:p>
        </p:txBody>
      </p:sp>
      <p:pic>
        <p:nvPicPr>
          <p:cNvPr id="4" name="j0212616.wav">
            <a:hlinkClick r:id="" action="ppaction://media"/>
          </p:cNvPr>
          <p:cNvPicPr>
            <a:picLocks noRot="1" noChangeAspect="1"/>
          </p:cNvPicPr>
          <p:nvPr>
            <a:wavAudioFile r:embed="rId1" name="j0214098.wav"/>
          </p:nvPr>
        </p:nvPicPr>
        <p:blipFill>
          <a:blip r:embed="rId4" cstate="print"/>
          <a:srcRect/>
          <a:stretch>
            <a:fillRect/>
          </a:stretch>
        </p:blipFill>
        <p:spPr bwMode="auto">
          <a:xfrm>
            <a:off x="1476375" y="5084763"/>
            <a:ext cx="1079500" cy="10810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4745"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Прямоугольник 1"/>
          <p:cNvSpPr>
            <a:spLocks noChangeArrowheads="1"/>
          </p:cNvSpPr>
          <p:nvPr/>
        </p:nvSpPr>
        <p:spPr bwMode="auto">
          <a:xfrm>
            <a:off x="1214438" y="285750"/>
            <a:ext cx="2025683" cy="461665"/>
          </a:xfrm>
          <a:prstGeom prst="rect">
            <a:avLst/>
          </a:prstGeom>
          <a:noFill/>
          <a:ln w="9525">
            <a:noFill/>
            <a:miter lim="800000"/>
            <a:headEnd/>
            <a:tailEnd/>
          </a:ln>
        </p:spPr>
        <p:txBody>
          <a:bodyPr wrap="none">
            <a:spAutoFit/>
          </a:bodyPr>
          <a:lstStyle/>
          <a:p>
            <a:r>
              <a:rPr lang="ru-RU" sz="2400" b="1" i="1" u="sng" dirty="0" smtClean="0">
                <a:solidFill>
                  <a:srgbClr val="C00000"/>
                </a:solidFill>
              </a:rPr>
              <a:t>Биология  </a:t>
            </a:r>
            <a:r>
              <a:rPr lang="ru-RU" sz="2400" b="1" i="1" u="sng" dirty="0">
                <a:solidFill>
                  <a:srgbClr val="C00000"/>
                </a:solidFill>
              </a:rPr>
              <a:t>5</a:t>
            </a:r>
          </a:p>
        </p:txBody>
      </p:sp>
      <p:sp>
        <p:nvSpPr>
          <p:cNvPr id="69635" name="TextBox 2"/>
          <p:cNvSpPr txBox="1">
            <a:spLocks noChangeArrowheads="1"/>
          </p:cNvSpPr>
          <p:nvPr/>
        </p:nvSpPr>
        <p:spPr bwMode="auto">
          <a:xfrm>
            <a:off x="1285875" y="1214438"/>
            <a:ext cx="6858000" cy="369332"/>
          </a:xfrm>
          <a:prstGeom prst="rect">
            <a:avLst/>
          </a:prstGeom>
          <a:noFill/>
          <a:ln w="9525">
            <a:noFill/>
            <a:miter lim="800000"/>
            <a:headEnd/>
            <a:tailEnd/>
          </a:ln>
        </p:spPr>
        <p:txBody>
          <a:bodyPr>
            <a:spAutoFit/>
          </a:bodyPr>
          <a:lstStyle/>
          <a:p>
            <a:endParaRPr lang="ru-RU" dirty="0"/>
          </a:p>
        </p:txBody>
      </p:sp>
      <p:sp>
        <p:nvSpPr>
          <p:cNvPr id="4" name="Прямоугольник 3"/>
          <p:cNvSpPr/>
          <p:nvPr/>
        </p:nvSpPr>
        <p:spPr>
          <a:xfrm>
            <a:off x="1475656" y="2204864"/>
            <a:ext cx="6336704" cy="1015663"/>
          </a:xfrm>
          <a:prstGeom prst="rect">
            <a:avLst/>
          </a:prstGeom>
        </p:spPr>
        <p:txBody>
          <a:bodyPr wrap="square">
            <a:spAutoFit/>
          </a:bodyPr>
          <a:lstStyle/>
          <a:p>
            <a:pPr>
              <a:buFontTx/>
              <a:buNone/>
            </a:pPr>
            <a:r>
              <a:rPr lang="ru-RU" dirty="0" smtClean="0"/>
              <a:t>Скорость их передвижения 0,2 мм в минуту. Какое расстояние в метрах они преодолеют за сутки?</a:t>
            </a:r>
          </a:p>
          <a:p>
            <a:pPr>
              <a:buFontTx/>
              <a:buNone/>
            </a:pPr>
            <a:r>
              <a:rPr lang="ru-RU" sz="2400" dirty="0" smtClean="0"/>
              <a:t>                </a:t>
            </a:r>
          </a:p>
        </p:txBody>
      </p:sp>
      <p:sp>
        <p:nvSpPr>
          <p:cNvPr id="6" name="Прямоугольник 5"/>
          <p:cNvSpPr/>
          <p:nvPr/>
        </p:nvSpPr>
        <p:spPr>
          <a:xfrm>
            <a:off x="1619672" y="692696"/>
            <a:ext cx="7344816" cy="1200329"/>
          </a:xfrm>
          <a:prstGeom prst="rect">
            <a:avLst/>
          </a:prstGeom>
        </p:spPr>
        <p:txBody>
          <a:bodyPr wrap="square">
            <a:spAutoFit/>
          </a:bodyPr>
          <a:lstStyle/>
          <a:p>
            <a:r>
              <a:rPr lang="ru-RU" dirty="0" smtClean="0"/>
              <a:t>Род микроскопических одноклеточных организмов . У них неправильная, всё время меняющаяся форма. Передвигается при помощи ложноножек (псевдоподий), постоянно возникающих и исчезающих.</a:t>
            </a:r>
            <a:endParaRPr lang="ru-RU"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14500" y="1071563"/>
            <a:ext cx="5715000" cy="2862262"/>
          </a:xfrm>
          <a:prstGeom prst="rect">
            <a:avLst/>
          </a:prstGeom>
          <a:noFill/>
        </p:spPr>
        <p:txBody>
          <a:bodyPr>
            <a:spAutoFit/>
          </a:bodyPr>
          <a:lstStyle/>
          <a:p>
            <a:pPr>
              <a:defRPr/>
            </a:pPr>
            <a:r>
              <a:rPr lang="ru-RU" sz="3600" b="1" u="sng" dirty="0">
                <a:solidFill>
                  <a:srgbClr val="C00000"/>
                </a:solidFill>
                <a:latin typeface="Arial" charset="0"/>
              </a:rPr>
              <a:t>ОТВЕТ:</a:t>
            </a:r>
            <a:r>
              <a:rPr lang="ru-RU" sz="3600" dirty="0">
                <a:latin typeface="Arial" charset="0"/>
              </a:rPr>
              <a:t/>
            </a:r>
            <a:br>
              <a:rPr lang="ru-RU" sz="3600" dirty="0">
                <a:latin typeface="Arial" charset="0"/>
              </a:rPr>
            </a:br>
            <a:r>
              <a:rPr lang="ru-RU" sz="3600" dirty="0">
                <a:latin typeface="Arial" charset="0"/>
              </a:rPr>
              <a:t/>
            </a:r>
            <a:br>
              <a:rPr lang="ru-RU" sz="3600" dirty="0">
                <a:latin typeface="Arial" charset="0"/>
              </a:rPr>
            </a:br>
            <a:r>
              <a:rPr lang="ru-RU" sz="3600" dirty="0">
                <a:latin typeface="Arial" charset="0"/>
              </a:rPr>
              <a:t/>
            </a:r>
            <a:br>
              <a:rPr lang="ru-RU" sz="3600" dirty="0">
                <a:latin typeface="Arial" charset="0"/>
              </a:rPr>
            </a:br>
            <a:r>
              <a:rPr lang="ru-RU" sz="3600" dirty="0">
                <a:latin typeface="Arial" charset="0"/>
              </a:rPr>
              <a:t/>
            </a:r>
            <a:br>
              <a:rPr lang="ru-RU" sz="3600" dirty="0">
                <a:latin typeface="Arial" charset="0"/>
              </a:rPr>
            </a:br>
            <a:endParaRPr lang="ru-RU" sz="3600" b="1" dirty="0">
              <a:solidFill>
                <a:schemeClr val="accent6">
                  <a:lumMod val="40000"/>
                  <a:lumOff val="60000"/>
                </a:schemeClr>
              </a:solidFill>
              <a:latin typeface="Arial" charset="0"/>
            </a:endParaRPr>
          </a:p>
        </p:txBody>
      </p:sp>
      <p:sp>
        <p:nvSpPr>
          <p:cNvPr id="3" name="Нашивка 2">
            <a:hlinkClick r:id="rId2" action="ppaction://hlinksldjump"/>
          </p:cNvPr>
          <p:cNvSpPr/>
          <p:nvPr/>
        </p:nvSpPr>
        <p:spPr>
          <a:xfrm>
            <a:off x="8501063" y="6143625"/>
            <a:ext cx="484187"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1"/>
              </a:solidFill>
            </a:endParaRPr>
          </a:p>
        </p:txBody>
      </p:sp>
      <p:pic>
        <p:nvPicPr>
          <p:cNvPr id="4" name="Рисунок 8"/>
          <p:cNvPicPr>
            <a:picLocks noChangeAspect="1" noChangeArrowheads="1"/>
          </p:cNvPicPr>
          <p:nvPr/>
        </p:nvPicPr>
        <p:blipFill>
          <a:blip r:embed="rId3" cstate="print"/>
          <a:srcRect r="624"/>
          <a:stretch>
            <a:fillRect/>
          </a:stretch>
        </p:blipFill>
        <p:spPr bwMode="auto">
          <a:xfrm>
            <a:off x="4139952" y="3645024"/>
            <a:ext cx="3505599" cy="2677294"/>
          </a:xfrm>
          <a:prstGeom prst="rect">
            <a:avLst/>
          </a:prstGeom>
          <a:noFill/>
          <a:ln w="28575">
            <a:solidFill>
              <a:srgbClr val="002060"/>
            </a:solidFill>
            <a:miter lim="800000"/>
            <a:headEnd/>
            <a:tailEnd/>
          </a:ln>
        </p:spPr>
      </p:pic>
      <p:sp>
        <p:nvSpPr>
          <p:cNvPr id="5" name="Прямоугольник 4"/>
          <p:cNvSpPr/>
          <p:nvPr/>
        </p:nvSpPr>
        <p:spPr>
          <a:xfrm>
            <a:off x="1763688" y="1916832"/>
            <a:ext cx="4572000" cy="2031325"/>
          </a:xfrm>
          <a:prstGeom prst="rect">
            <a:avLst/>
          </a:prstGeom>
        </p:spPr>
        <p:txBody>
          <a:bodyPr>
            <a:spAutoFit/>
          </a:bodyPr>
          <a:lstStyle/>
          <a:p>
            <a:pPr>
              <a:buFontTx/>
              <a:buNone/>
            </a:pPr>
            <a:r>
              <a:rPr lang="ru-RU" sz="2400" dirty="0" smtClean="0"/>
              <a:t>Ответ</a:t>
            </a:r>
            <a:r>
              <a:rPr lang="ru-RU" sz="2400" dirty="0" smtClean="0"/>
              <a:t>: амёба , </a:t>
            </a:r>
            <a:r>
              <a:rPr lang="ru-RU" sz="2400" dirty="0" smtClean="0"/>
              <a:t>0,288м</a:t>
            </a:r>
          </a:p>
          <a:p>
            <a:pPr>
              <a:buFontTx/>
              <a:buNone/>
            </a:pPr>
            <a:r>
              <a:rPr lang="ru-RU" sz="2400" dirty="0" smtClean="0"/>
              <a:t>                </a:t>
            </a:r>
            <a:r>
              <a:rPr lang="ru-RU" dirty="0" smtClean="0"/>
              <a:t>1сут.=24ч.</a:t>
            </a:r>
          </a:p>
          <a:p>
            <a:pPr>
              <a:buFontTx/>
              <a:buNone/>
            </a:pPr>
            <a:r>
              <a:rPr lang="ru-RU" dirty="0" smtClean="0"/>
              <a:t>                     1ч.=60мин.</a:t>
            </a:r>
          </a:p>
          <a:p>
            <a:pPr>
              <a:buFontTx/>
              <a:buNone/>
            </a:pPr>
            <a:r>
              <a:rPr lang="ru-RU" dirty="0" smtClean="0"/>
              <a:t>                     0,2·60·24=288 </a:t>
            </a:r>
          </a:p>
          <a:p>
            <a:pPr>
              <a:buFontTx/>
              <a:buNone/>
            </a:pPr>
            <a:r>
              <a:rPr lang="ru-RU" dirty="0" smtClean="0"/>
              <a:t>                     </a:t>
            </a:r>
            <a:r>
              <a:rPr lang="en-US" dirty="0" smtClean="0"/>
              <a:t>288</a:t>
            </a:r>
            <a:r>
              <a:rPr lang="ru-RU" dirty="0" smtClean="0"/>
              <a:t>мм = 0,288м   </a:t>
            </a:r>
          </a:p>
          <a:p>
            <a:pPr>
              <a:buFontTx/>
              <a:buNone/>
            </a:pPr>
            <a:r>
              <a:rPr lang="ru-RU" sz="2400" dirty="0" smtClean="0"/>
              <a:t>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Прямоугольник 1"/>
          <p:cNvSpPr>
            <a:spLocks noChangeArrowheads="1"/>
          </p:cNvSpPr>
          <p:nvPr/>
        </p:nvSpPr>
        <p:spPr bwMode="auto">
          <a:xfrm>
            <a:off x="1214438" y="285750"/>
            <a:ext cx="1940724" cy="461665"/>
          </a:xfrm>
          <a:prstGeom prst="rect">
            <a:avLst/>
          </a:prstGeom>
          <a:noFill/>
          <a:ln w="9525">
            <a:noFill/>
            <a:miter lim="800000"/>
            <a:headEnd/>
            <a:tailEnd/>
          </a:ln>
        </p:spPr>
        <p:txBody>
          <a:bodyPr wrap="none">
            <a:spAutoFit/>
          </a:bodyPr>
          <a:lstStyle/>
          <a:p>
            <a:r>
              <a:rPr lang="ru-RU" sz="2400" b="1" i="1" u="sng" dirty="0" smtClean="0">
                <a:solidFill>
                  <a:srgbClr val="C00000"/>
                </a:solidFill>
              </a:rPr>
              <a:t>Биология </a:t>
            </a:r>
            <a:r>
              <a:rPr lang="ru-RU" sz="2400" b="1" i="1" u="sng" dirty="0">
                <a:solidFill>
                  <a:srgbClr val="C00000"/>
                </a:solidFill>
              </a:rPr>
              <a:t>6</a:t>
            </a:r>
          </a:p>
        </p:txBody>
      </p:sp>
      <p:sp>
        <p:nvSpPr>
          <p:cNvPr id="4" name="Прямоугольник 3"/>
          <p:cNvSpPr/>
          <p:nvPr/>
        </p:nvSpPr>
        <p:spPr>
          <a:xfrm>
            <a:off x="1547664" y="3933056"/>
            <a:ext cx="7128792" cy="2031325"/>
          </a:xfrm>
          <a:prstGeom prst="rect">
            <a:avLst/>
          </a:prstGeom>
        </p:spPr>
        <p:txBody>
          <a:bodyPr wrap="square">
            <a:spAutoFit/>
          </a:bodyPr>
          <a:lstStyle/>
          <a:p>
            <a:pPr eaLnBrk="1" hangingPunct="1">
              <a:buFontTx/>
              <a:buNone/>
            </a:pPr>
            <a:r>
              <a:rPr lang="ru-RU" sz="2800" dirty="0" smtClean="0"/>
              <a:t>Продольные и кольчатые мышцы у него составляют 65,5% всего тела. Какую часть занимают остальные органы?</a:t>
            </a:r>
          </a:p>
          <a:p>
            <a:pPr eaLnBrk="1" hangingPunct="1">
              <a:buFontTx/>
              <a:buNone/>
            </a:pPr>
            <a:endParaRPr lang="ru-RU" sz="2400" dirty="0" smtClean="0"/>
          </a:p>
          <a:p>
            <a:pPr eaLnBrk="1" hangingPunct="1">
              <a:buFontTx/>
              <a:buNone/>
            </a:pPr>
            <a:endParaRPr lang="ru-RU" i="1" dirty="0" smtClean="0"/>
          </a:p>
        </p:txBody>
      </p:sp>
      <p:sp>
        <p:nvSpPr>
          <p:cNvPr id="6" name="Прямоугольник 5"/>
          <p:cNvSpPr/>
          <p:nvPr/>
        </p:nvSpPr>
        <p:spPr>
          <a:xfrm>
            <a:off x="1619672" y="1124744"/>
            <a:ext cx="6840760" cy="2677656"/>
          </a:xfrm>
          <a:prstGeom prst="rect">
            <a:avLst/>
          </a:prstGeom>
        </p:spPr>
        <p:txBody>
          <a:bodyPr wrap="square">
            <a:spAutoFit/>
          </a:bodyPr>
          <a:lstStyle/>
          <a:p>
            <a:r>
              <a:rPr lang="ru-RU" sz="2800" dirty="0" smtClean="0"/>
              <a:t>Вид </a:t>
            </a:r>
            <a:r>
              <a:rPr lang="ru-RU" sz="2800" dirty="0" smtClean="0">
                <a:hlinkClick r:id="rId2" tooltip="Annelida"/>
              </a:rPr>
              <a:t>кольчатых червей</a:t>
            </a:r>
            <a:r>
              <a:rPr lang="ru-RU" sz="2800" dirty="0" smtClean="0"/>
              <a:t>), наиболее часто применяемый в </a:t>
            </a:r>
            <a:r>
              <a:rPr lang="ru-RU" sz="2800" dirty="0" smtClean="0">
                <a:hlinkClick r:id="rId3" tooltip="Европа"/>
              </a:rPr>
              <a:t>Европе</a:t>
            </a:r>
            <a:r>
              <a:rPr lang="ru-RU" sz="2800" dirty="0" smtClean="0"/>
              <a:t> и </a:t>
            </a:r>
            <a:r>
              <a:rPr lang="ru-RU" sz="2800" dirty="0" smtClean="0">
                <a:hlinkClick r:id="rId4" tooltip="Россия"/>
              </a:rPr>
              <a:t>России</a:t>
            </a:r>
            <a:r>
              <a:rPr lang="ru-RU" sz="2800" dirty="0" smtClean="0"/>
              <a:t> с медицинскими целями. </a:t>
            </a:r>
            <a:r>
              <a:rPr lang="ru-RU" sz="2800" dirty="0" smtClean="0">
                <a:hlinkClick r:id="rId5" tooltip="Паразитизм"/>
              </a:rPr>
              <a:t>Паразит</a:t>
            </a:r>
            <a:r>
              <a:rPr lang="ru-RU" sz="2800" dirty="0" smtClean="0"/>
              <a:t>, питающийся </a:t>
            </a:r>
            <a:r>
              <a:rPr lang="ru-RU" sz="2800" dirty="0" smtClean="0">
                <a:hlinkClick r:id="rId6" tooltip="Кровь"/>
              </a:rPr>
              <a:t>кровью</a:t>
            </a:r>
            <a:r>
              <a:rPr lang="ru-RU" sz="2800" dirty="0" smtClean="0"/>
              <a:t> </a:t>
            </a:r>
            <a:r>
              <a:rPr lang="ru-RU" sz="2800" dirty="0" smtClean="0">
                <a:hlinkClick r:id="rId7" tooltip="Человек"/>
              </a:rPr>
              <a:t>человека</a:t>
            </a:r>
            <a:r>
              <a:rPr lang="ru-RU" sz="2800" dirty="0" smtClean="0"/>
              <a:t> и </a:t>
            </a:r>
            <a:r>
              <a:rPr lang="ru-RU" sz="2800" dirty="0" smtClean="0">
                <a:hlinkClick r:id="rId8" tooltip="Животные"/>
              </a:rPr>
              <a:t>животных</a:t>
            </a:r>
            <a:r>
              <a:rPr lang="ru-RU" sz="2800" dirty="0" smtClean="0"/>
              <a:t>, полезные свойства которого известны людям с древнейших времён</a:t>
            </a:r>
            <a:endParaRPr lang="ru-RU" sz="2800"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1857375" y="785813"/>
            <a:ext cx="3643313" cy="2308225"/>
          </a:xfrm>
          <a:prstGeom prst="rect">
            <a:avLst/>
          </a:prstGeom>
          <a:noFill/>
        </p:spPr>
        <p:txBody>
          <a:bodyPr>
            <a:spAutoFit/>
          </a:bodyPr>
          <a:lstStyle/>
          <a:p>
            <a:pPr>
              <a:defRPr/>
            </a:pPr>
            <a:r>
              <a:rPr lang="ru-RU" sz="3600" b="1" u="sng" dirty="0">
                <a:solidFill>
                  <a:srgbClr val="C00000"/>
                </a:solidFill>
                <a:latin typeface="Arial" charset="0"/>
              </a:rPr>
              <a:t>ОТВЕТ:</a:t>
            </a:r>
            <a:r>
              <a:rPr lang="ru-RU" sz="3600" dirty="0">
                <a:latin typeface="Arial" charset="0"/>
              </a:rPr>
              <a:t/>
            </a:r>
            <a:br>
              <a:rPr lang="ru-RU" sz="3600" dirty="0">
                <a:latin typeface="Arial" charset="0"/>
              </a:rPr>
            </a:br>
            <a:r>
              <a:rPr lang="ru-RU" sz="3600" dirty="0">
                <a:latin typeface="Arial" charset="0"/>
              </a:rPr>
              <a:t/>
            </a:r>
            <a:br>
              <a:rPr lang="ru-RU" sz="3600" dirty="0">
                <a:latin typeface="Arial" charset="0"/>
              </a:rPr>
            </a:br>
            <a:r>
              <a:rPr lang="ru-RU" sz="3600" dirty="0">
                <a:latin typeface="Arial" charset="0"/>
              </a:rPr>
              <a:t/>
            </a:r>
            <a:br>
              <a:rPr lang="ru-RU" sz="3600" dirty="0">
                <a:latin typeface="Arial" charset="0"/>
              </a:rPr>
            </a:br>
            <a:endParaRPr lang="ru-RU" sz="3600" b="1" dirty="0">
              <a:solidFill>
                <a:schemeClr val="accent6">
                  <a:lumMod val="40000"/>
                  <a:lumOff val="60000"/>
                </a:schemeClr>
              </a:solidFill>
              <a:latin typeface="Arial" charset="0"/>
            </a:endParaRPr>
          </a:p>
        </p:txBody>
      </p:sp>
      <p:sp>
        <p:nvSpPr>
          <p:cNvPr id="3" name="Нашивка 2">
            <a:hlinkClick r:id="rId2" action="ppaction://hlinksldjump"/>
          </p:cNvPr>
          <p:cNvSpPr/>
          <p:nvPr/>
        </p:nvSpPr>
        <p:spPr>
          <a:xfrm>
            <a:off x="8501063" y="6143625"/>
            <a:ext cx="484187"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1"/>
              </a:solidFill>
            </a:endParaRPr>
          </a:p>
        </p:txBody>
      </p:sp>
      <p:pic>
        <p:nvPicPr>
          <p:cNvPr id="4" name="Рисунок 6"/>
          <p:cNvPicPr>
            <a:picLocks noChangeAspect="1" noChangeArrowheads="1"/>
          </p:cNvPicPr>
          <p:nvPr/>
        </p:nvPicPr>
        <p:blipFill>
          <a:blip r:embed="rId3" cstate="print"/>
          <a:srcRect/>
          <a:stretch>
            <a:fillRect/>
          </a:stretch>
        </p:blipFill>
        <p:spPr bwMode="auto">
          <a:xfrm>
            <a:off x="4499992" y="3356992"/>
            <a:ext cx="3214688" cy="3000375"/>
          </a:xfrm>
          <a:prstGeom prst="rect">
            <a:avLst/>
          </a:prstGeom>
          <a:noFill/>
          <a:ln w="9525">
            <a:noFill/>
            <a:miter lim="800000"/>
            <a:headEnd/>
            <a:tailEnd/>
          </a:ln>
        </p:spPr>
      </p:pic>
      <p:sp>
        <p:nvSpPr>
          <p:cNvPr id="5" name="Прямоугольник 4"/>
          <p:cNvSpPr/>
          <p:nvPr/>
        </p:nvSpPr>
        <p:spPr>
          <a:xfrm>
            <a:off x="1907704" y="1916832"/>
            <a:ext cx="5112568" cy="1384995"/>
          </a:xfrm>
          <a:prstGeom prst="rect">
            <a:avLst/>
          </a:prstGeom>
        </p:spPr>
        <p:txBody>
          <a:bodyPr wrap="square">
            <a:spAutoFit/>
          </a:bodyPr>
          <a:lstStyle/>
          <a:p>
            <a:pPr eaLnBrk="1" hangingPunct="1">
              <a:buFontTx/>
              <a:buNone/>
            </a:pPr>
            <a:r>
              <a:rPr lang="ru-RU" sz="2800" dirty="0" smtClean="0"/>
              <a:t> Ответ: Пиявка.</a:t>
            </a:r>
          </a:p>
          <a:p>
            <a:pPr eaLnBrk="1" hangingPunct="1">
              <a:buFontTx/>
              <a:buNone/>
            </a:pPr>
            <a:r>
              <a:rPr lang="ru-RU" sz="2800" dirty="0" smtClean="0"/>
              <a:t> 0,345 часть</a:t>
            </a:r>
          </a:p>
          <a:p>
            <a:pPr eaLnBrk="1" hangingPunct="1">
              <a:buFontTx/>
              <a:buNone/>
            </a:pPr>
            <a:r>
              <a:rPr lang="ru-RU" sz="2800" i="1" dirty="0" smtClean="0"/>
              <a:t>              100%-65,5%=34,5%</a:t>
            </a:r>
            <a:endParaRPr lang="ru-RU" sz="2800"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3063" y="1071563"/>
            <a:ext cx="4714875" cy="2308324"/>
          </a:xfrm>
          <a:prstGeom prst="rect">
            <a:avLst/>
          </a:prstGeom>
          <a:noFill/>
        </p:spPr>
        <p:txBody>
          <a:bodyPr>
            <a:spAutoFit/>
          </a:bodyPr>
          <a:lstStyle/>
          <a:p>
            <a:pPr>
              <a:defRPr/>
            </a:pPr>
            <a:r>
              <a:rPr lang="ru-RU" sz="3600" b="1" u="sng" dirty="0">
                <a:solidFill>
                  <a:srgbClr val="C00000"/>
                </a:solidFill>
                <a:latin typeface="Arial" charset="0"/>
              </a:rPr>
              <a:t>ОТВЕТ:</a:t>
            </a:r>
          </a:p>
          <a:p>
            <a:pPr>
              <a:defRPr/>
            </a:pPr>
            <a:endParaRPr lang="ru-RU" sz="3600" dirty="0">
              <a:latin typeface="Arial" charset="0"/>
            </a:endParaRPr>
          </a:p>
          <a:p>
            <a:pPr>
              <a:defRPr/>
            </a:pPr>
            <a:endParaRPr lang="ru-RU" sz="3600" dirty="0">
              <a:latin typeface="Arial" charset="0"/>
            </a:endParaRPr>
          </a:p>
          <a:p>
            <a:pPr>
              <a:defRPr/>
            </a:pPr>
            <a:endParaRPr lang="ru-RU" sz="3600" b="1" dirty="0">
              <a:solidFill>
                <a:schemeClr val="accent6">
                  <a:lumMod val="40000"/>
                  <a:lumOff val="60000"/>
                </a:schemeClr>
              </a:solidFill>
              <a:latin typeface="Arial" charset="0"/>
            </a:endParaRPr>
          </a:p>
        </p:txBody>
      </p:sp>
      <p:sp>
        <p:nvSpPr>
          <p:cNvPr id="3" name="Нашивка 2">
            <a:hlinkClick r:id="rId2" action="ppaction://hlinksldjump"/>
          </p:cNvPr>
          <p:cNvSpPr/>
          <p:nvPr/>
        </p:nvSpPr>
        <p:spPr>
          <a:xfrm>
            <a:off x="8501063" y="6143625"/>
            <a:ext cx="484187" cy="484188"/>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1"/>
          <p:cNvSpPr>
            <a:spLocks noChangeArrowheads="1"/>
          </p:cNvSpPr>
          <p:nvPr/>
        </p:nvSpPr>
        <p:spPr bwMode="auto">
          <a:xfrm>
            <a:off x="1143000" y="214313"/>
            <a:ext cx="2635250" cy="461962"/>
          </a:xfrm>
          <a:prstGeom prst="rect">
            <a:avLst/>
          </a:prstGeom>
          <a:noFill/>
          <a:ln w="9525">
            <a:noFill/>
            <a:miter lim="800000"/>
            <a:headEnd/>
            <a:tailEnd/>
          </a:ln>
        </p:spPr>
        <p:txBody>
          <a:bodyPr wrap="none">
            <a:spAutoFit/>
          </a:bodyPr>
          <a:lstStyle/>
          <a:p>
            <a:r>
              <a:rPr lang="ru-RU" sz="2400" b="1" i="1" u="sng">
                <a:solidFill>
                  <a:srgbClr val="C00000"/>
                </a:solidFill>
              </a:rPr>
              <a:t>Русский язык 3:</a:t>
            </a:r>
          </a:p>
        </p:txBody>
      </p:sp>
      <p:sp>
        <p:nvSpPr>
          <p:cNvPr id="8195" name="TextBox 3"/>
          <p:cNvSpPr txBox="1">
            <a:spLocks noChangeArrowheads="1"/>
          </p:cNvSpPr>
          <p:nvPr/>
        </p:nvSpPr>
        <p:spPr bwMode="auto">
          <a:xfrm>
            <a:off x="1143000" y="1500188"/>
            <a:ext cx="7532688" cy="2862322"/>
          </a:xfrm>
          <a:prstGeom prst="rect">
            <a:avLst/>
          </a:prstGeom>
          <a:noFill/>
          <a:ln w="9525">
            <a:noFill/>
            <a:miter lim="800000"/>
            <a:headEnd/>
            <a:tailEnd/>
          </a:ln>
        </p:spPr>
        <p:txBody>
          <a:bodyPr>
            <a:spAutoFit/>
          </a:bodyPr>
          <a:lstStyle/>
          <a:p>
            <a:r>
              <a:rPr lang="ru-RU" sz="3600" b="1" dirty="0">
                <a:latin typeface="Comic Sans MS" pitchFamily="66" charset="0"/>
              </a:rPr>
              <a:t>Сформулировать третью аксиому стереометрии и сделать </a:t>
            </a:r>
            <a:r>
              <a:rPr lang="ru-RU" sz="3600" b="1" dirty="0" smtClean="0">
                <a:latin typeface="Comic Sans MS" pitchFamily="66" charset="0"/>
              </a:rPr>
              <a:t>полный синтаксический </a:t>
            </a:r>
            <a:r>
              <a:rPr lang="ru-RU" sz="3600" b="1" dirty="0">
                <a:latin typeface="Comic Sans MS" pitchFamily="66" charset="0"/>
              </a:rPr>
              <a:t>разбор этого предложения.</a:t>
            </a:r>
          </a:p>
        </p:txBody>
      </p:sp>
      <p:pic>
        <p:nvPicPr>
          <p:cNvPr id="5" name="007 Yo-Yo Ma - Allegro Prestissimo.mp3">
            <a:hlinkClick r:id="" action="ppaction://media"/>
          </p:cNvPr>
          <p:cNvPicPr>
            <a:picLocks noRot="1" noChangeAspect="1"/>
          </p:cNvPicPr>
          <p:nvPr>
            <a:audioFile r:link="rId1"/>
          </p:nvPr>
        </p:nvPicPr>
        <p:blipFill>
          <a:blip r:embed="rId3" cstate="print"/>
          <a:srcRect/>
          <a:stretch>
            <a:fillRect/>
          </a:stretch>
        </p:blipFill>
        <p:spPr bwMode="auto">
          <a:xfrm>
            <a:off x="1619672" y="5229200"/>
            <a:ext cx="936625" cy="9366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58937"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7313" y="857250"/>
            <a:ext cx="7000875" cy="4524375"/>
          </a:xfrm>
          <a:prstGeom prst="rect">
            <a:avLst/>
          </a:prstGeom>
          <a:noFill/>
        </p:spPr>
        <p:txBody>
          <a:bodyPr>
            <a:spAutoFit/>
          </a:bodyPr>
          <a:lstStyle/>
          <a:p>
            <a:pPr>
              <a:defRPr/>
            </a:pPr>
            <a:r>
              <a:rPr lang="ru-RU" sz="3600" b="1" u="sng" dirty="0">
                <a:solidFill>
                  <a:srgbClr val="C00000"/>
                </a:solidFill>
                <a:latin typeface="Arial" charset="0"/>
              </a:rPr>
              <a:t>ОТВЕТ:</a:t>
            </a:r>
            <a:r>
              <a:rPr lang="ru-RU" sz="3600" b="1" u="sng" dirty="0">
                <a:solidFill>
                  <a:schemeClr val="accent6">
                    <a:lumMod val="40000"/>
                    <a:lumOff val="60000"/>
                  </a:schemeClr>
                </a:solidFill>
                <a:latin typeface="Arial" charset="0"/>
              </a:rPr>
              <a:t/>
            </a:r>
            <a:br>
              <a:rPr lang="ru-RU" sz="3600" b="1" u="sng" dirty="0">
                <a:solidFill>
                  <a:schemeClr val="accent6">
                    <a:lumMod val="40000"/>
                    <a:lumOff val="60000"/>
                  </a:schemeClr>
                </a:solidFill>
                <a:latin typeface="Arial" charset="0"/>
              </a:rPr>
            </a:br>
            <a:r>
              <a:rPr lang="ru-RU" sz="3600" b="1" dirty="0">
                <a:solidFill>
                  <a:schemeClr val="accent6">
                    <a:lumMod val="40000"/>
                    <a:lumOff val="60000"/>
                  </a:schemeClr>
                </a:solidFill>
                <a:latin typeface="Arial" charset="0"/>
              </a:rPr>
              <a:t/>
            </a:r>
            <a:br>
              <a:rPr lang="ru-RU" sz="3600" b="1" dirty="0">
                <a:solidFill>
                  <a:schemeClr val="accent6">
                    <a:lumMod val="40000"/>
                    <a:lumOff val="60000"/>
                  </a:schemeClr>
                </a:solidFill>
                <a:latin typeface="Arial" charset="0"/>
              </a:rPr>
            </a:br>
            <a:r>
              <a:rPr lang="ru-RU" sz="3600" b="1" dirty="0">
                <a:solidFill>
                  <a:schemeClr val="accent6">
                    <a:lumMod val="40000"/>
                    <a:lumOff val="60000"/>
                  </a:schemeClr>
                </a:solidFill>
                <a:latin typeface="Arial" charset="0"/>
              </a:rPr>
              <a:t/>
            </a:r>
            <a:br>
              <a:rPr lang="ru-RU" sz="3600" b="1" dirty="0">
                <a:solidFill>
                  <a:schemeClr val="accent6">
                    <a:lumMod val="40000"/>
                    <a:lumOff val="60000"/>
                  </a:schemeClr>
                </a:solidFill>
                <a:latin typeface="Arial" charset="0"/>
              </a:rPr>
            </a:br>
            <a:r>
              <a:rPr lang="ru-RU" sz="3600" b="1" dirty="0">
                <a:solidFill>
                  <a:schemeClr val="accent6">
                    <a:lumMod val="40000"/>
                    <a:lumOff val="60000"/>
                  </a:schemeClr>
                </a:solidFill>
                <a:latin typeface="Arial" charset="0"/>
              </a:rPr>
              <a:t>Если две плоскости имеют общую точку, то они имеют общую прямую, на которой лежат все общие точки этих плоскостей.</a:t>
            </a:r>
          </a:p>
        </p:txBody>
      </p:sp>
      <p:sp>
        <p:nvSpPr>
          <p:cNvPr id="3" name="Нашивка 2">
            <a:hlinkClick r:id="rId3" action="ppaction://hlinksldjump"/>
          </p:cNvPr>
          <p:cNvSpPr/>
          <p:nvPr/>
        </p:nvSpPr>
        <p:spPr>
          <a:xfrm>
            <a:off x="8358188" y="6215063"/>
            <a:ext cx="484187" cy="484187"/>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solidFill>
                <a:schemeClr val="tx1"/>
              </a:solidFill>
            </a:endParaRPr>
          </a:p>
        </p:txBody>
      </p:sp>
      <p:pic>
        <p:nvPicPr>
          <p:cNvPr id="4" name="j0212616.wav">
            <a:hlinkClick r:id="" action="ppaction://media"/>
          </p:cNvPr>
          <p:cNvPicPr>
            <a:picLocks noRot="1" noChangeAspect="1"/>
          </p:cNvPicPr>
          <p:nvPr>
            <a:wavAudioFile r:embed="rId1" name="j0214098.wav"/>
          </p:nvPr>
        </p:nvPicPr>
        <p:blipFill>
          <a:blip r:embed="rId4" cstate="print"/>
          <a:srcRect/>
          <a:stretch>
            <a:fillRect/>
          </a:stretch>
        </p:blipFill>
        <p:spPr bwMode="auto">
          <a:xfrm>
            <a:off x="1331913" y="5373688"/>
            <a:ext cx="719137" cy="71913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4745"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Прямоугольник 1"/>
          <p:cNvSpPr>
            <a:spLocks noChangeArrowheads="1"/>
          </p:cNvSpPr>
          <p:nvPr/>
        </p:nvSpPr>
        <p:spPr bwMode="auto">
          <a:xfrm>
            <a:off x="1285875" y="214313"/>
            <a:ext cx="2635250" cy="461962"/>
          </a:xfrm>
          <a:prstGeom prst="rect">
            <a:avLst/>
          </a:prstGeom>
          <a:noFill/>
          <a:ln w="9525">
            <a:noFill/>
            <a:miter lim="800000"/>
            <a:headEnd/>
            <a:tailEnd/>
          </a:ln>
        </p:spPr>
        <p:txBody>
          <a:bodyPr wrap="none">
            <a:spAutoFit/>
          </a:bodyPr>
          <a:lstStyle/>
          <a:p>
            <a:r>
              <a:rPr lang="ru-RU" sz="2400" b="1" i="1" u="sng">
                <a:solidFill>
                  <a:srgbClr val="C00000"/>
                </a:solidFill>
              </a:rPr>
              <a:t>Русский язык 4:</a:t>
            </a:r>
          </a:p>
        </p:txBody>
      </p:sp>
      <p:sp>
        <p:nvSpPr>
          <p:cNvPr id="10243" name="Прямоугольник 4"/>
          <p:cNvSpPr>
            <a:spLocks noChangeArrowheads="1"/>
          </p:cNvSpPr>
          <p:nvPr/>
        </p:nvSpPr>
        <p:spPr bwMode="auto">
          <a:xfrm>
            <a:off x="1331913" y="836613"/>
            <a:ext cx="7416800" cy="3970337"/>
          </a:xfrm>
          <a:prstGeom prst="rect">
            <a:avLst/>
          </a:prstGeom>
          <a:noFill/>
          <a:ln w="9525">
            <a:noFill/>
            <a:miter lim="800000"/>
            <a:headEnd/>
            <a:tailEnd/>
          </a:ln>
        </p:spPr>
        <p:txBody>
          <a:bodyPr>
            <a:spAutoFit/>
          </a:bodyPr>
          <a:lstStyle/>
          <a:p>
            <a:r>
              <a:rPr lang="ru-RU" sz="3600"/>
              <a:t>Простейший вид функциональной зависимости. </a:t>
            </a:r>
          </a:p>
          <a:p>
            <a:r>
              <a:rPr lang="ru-RU" sz="3600"/>
              <a:t>Различают   прямую   и   обратную  … О чём идёт речь?</a:t>
            </a:r>
          </a:p>
          <a:p>
            <a:r>
              <a:rPr lang="ru-RU" sz="3600"/>
              <a:t>Назвать  это математическое понятие и  составить слова из букв, входящих в него.</a:t>
            </a:r>
          </a:p>
        </p:txBody>
      </p:sp>
      <p:pic>
        <p:nvPicPr>
          <p:cNvPr id="6" name="001 Ekseption - Traumerie.mp3">
            <a:hlinkClick r:id="" action="ppaction://media"/>
          </p:cNvPr>
          <p:cNvPicPr>
            <a:picLocks noRot="1" noChangeAspect="1"/>
          </p:cNvPicPr>
          <p:nvPr>
            <a:audioFile r:link="rId1"/>
          </p:nvPr>
        </p:nvPicPr>
        <p:blipFill>
          <a:blip r:embed="rId3" cstate="print"/>
          <a:srcRect/>
          <a:stretch>
            <a:fillRect/>
          </a:stretch>
        </p:blipFill>
        <p:spPr bwMode="auto">
          <a:xfrm>
            <a:off x="1692275" y="5013325"/>
            <a:ext cx="863600" cy="863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234797"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gt;&lt;/database&gt;"/>
  <p:tag name="MMPROD_NEXTUNIQUEID" val="10010"/>
</p:tagLst>
</file>

<file path=ppt/theme/theme1.xml><?xml version="1.0" encoding="utf-8"?>
<a:theme xmlns:a="http://schemas.openxmlformats.org/drawingml/2006/main" name="4-18">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4-18</Template>
  <TotalTime>1286</TotalTime>
  <Words>1180</Words>
  <Application>Microsoft Office PowerPoint</Application>
  <PresentationFormat>Экран (4:3)</PresentationFormat>
  <Paragraphs>217</Paragraphs>
  <Slides>65</Slides>
  <Notes>0</Notes>
  <HiddenSlides>0</HiddenSlides>
  <MMClips>12</MMClips>
  <ScaleCrop>false</ScaleCrop>
  <HeadingPairs>
    <vt:vector size="4" baseType="variant">
      <vt:variant>
        <vt:lpstr>Тема</vt:lpstr>
      </vt:variant>
      <vt:variant>
        <vt:i4>1</vt:i4>
      </vt:variant>
      <vt:variant>
        <vt:lpstr>Заголовки слайдов</vt:lpstr>
      </vt:variant>
      <vt:variant>
        <vt:i4>65</vt:i4>
      </vt:variant>
    </vt:vector>
  </HeadingPairs>
  <TitlesOfParts>
    <vt:vector size="66" baseType="lpstr">
      <vt:lpstr>4-18</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lpstr>Слайд 53</vt:lpstr>
      <vt:lpstr>Слайд 54</vt:lpstr>
      <vt:lpstr>Слайд 55</vt:lpstr>
      <vt:lpstr>Слайд 56</vt:lpstr>
      <vt:lpstr>Слайд 57</vt:lpstr>
      <vt:lpstr>Слайд 58</vt:lpstr>
      <vt:lpstr>Слайд 59</vt:lpstr>
      <vt:lpstr>Слайд 60</vt:lpstr>
      <vt:lpstr>Слайд 61</vt:lpstr>
      <vt:lpstr>Слайд 62</vt:lpstr>
      <vt:lpstr>Слайд 63</vt:lpstr>
      <vt:lpstr>Слайд 64</vt:lpstr>
      <vt:lpstr>Слайд 65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11</dc:creator>
  <cp:lastModifiedBy>техно</cp:lastModifiedBy>
  <cp:revision>134</cp:revision>
  <dcterms:created xsi:type="dcterms:W3CDTF">2014-01-30T05:52:35Z</dcterms:created>
  <dcterms:modified xsi:type="dcterms:W3CDTF">2016-03-21T19:02:40Z</dcterms:modified>
</cp:coreProperties>
</file>